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353" r:id="rId2"/>
    <p:sldId id="352" r:id="rId3"/>
    <p:sldId id="351" r:id="rId4"/>
    <p:sldId id="349" r:id="rId5"/>
  </p:sldIdLst>
  <p:sldSz cx="12192000" cy="6858000"/>
  <p:notesSz cx="7104063" cy="102346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2E3EF"/>
    <a:srgbClr val="FFFFFF"/>
    <a:srgbClr val="DFECF7"/>
    <a:srgbClr val="E7E0C7"/>
    <a:srgbClr val="B0CC72"/>
    <a:srgbClr val="E0E7EB"/>
    <a:srgbClr val="FF7C80"/>
    <a:srgbClr val="FF6699"/>
    <a:srgbClr val="FF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中間スタイル 3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スタイル (淡色)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16DA210-FB5B-4158-B5E0-FEB733F419BA}" styleName="スタイル (淡色)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E8B1032C-EA38-4F05-BA0D-38AFFFC7BED3}" styleName="淡色スタイル 3 - アクセント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474" autoAdjust="0"/>
    <p:restoredTop sz="94660"/>
  </p:normalViewPr>
  <p:slideViewPr>
    <p:cSldViewPr snapToGrid="0">
      <p:cViewPr varScale="1">
        <p:scale>
          <a:sx n="68" d="100"/>
          <a:sy n="68" d="100"/>
        </p:scale>
        <p:origin x="672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2" y="1"/>
            <a:ext cx="3079202" cy="512304"/>
          </a:xfrm>
          <a:prstGeom prst="rect">
            <a:avLst/>
          </a:prstGeom>
        </p:spPr>
        <p:txBody>
          <a:bodyPr vert="horz" lIns="94680" tIns="47343" rIns="94680" bIns="47343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4023206" y="1"/>
            <a:ext cx="3079202" cy="512304"/>
          </a:xfrm>
          <a:prstGeom prst="rect">
            <a:avLst/>
          </a:prstGeom>
        </p:spPr>
        <p:txBody>
          <a:bodyPr vert="horz" lIns="94680" tIns="47343" rIns="94680" bIns="47343" rtlCol="0"/>
          <a:lstStyle>
            <a:lvl1pPr algn="r">
              <a:defRPr sz="1200"/>
            </a:lvl1pPr>
          </a:lstStyle>
          <a:p>
            <a:fld id="{0D7A2528-A318-40E6-8BBA-57C26B828F5F}" type="datetimeFigureOut">
              <a:rPr kumimoji="1" lang="ja-JP" altLang="en-US" smtClean="0"/>
              <a:t>2024/7/31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12" y="9722310"/>
            <a:ext cx="3079202" cy="512304"/>
          </a:xfrm>
          <a:prstGeom prst="rect">
            <a:avLst/>
          </a:prstGeom>
        </p:spPr>
        <p:txBody>
          <a:bodyPr vert="horz" lIns="94680" tIns="47343" rIns="94680" bIns="47343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4023206" y="9722310"/>
            <a:ext cx="3079202" cy="512304"/>
          </a:xfrm>
          <a:prstGeom prst="rect">
            <a:avLst/>
          </a:prstGeom>
        </p:spPr>
        <p:txBody>
          <a:bodyPr vert="horz" lIns="94680" tIns="47343" rIns="94680" bIns="47343" rtlCol="0" anchor="b"/>
          <a:lstStyle>
            <a:lvl1pPr algn="r">
              <a:defRPr sz="1200"/>
            </a:lvl1pPr>
          </a:lstStyle>
          <a:p>
            <a:fld id="{25AC57BA-267B-4A4D-B057-46A906EFD50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0877041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3" y="8"/>
            <a:ext cx="3078427" cy="513508"/>
          </a:xfrm>
          <a:prstGeom prst="rect">
            <a:avLst/>
          </a:prstGeom>
        </p:spPr>
        <p:txBody>
          <a:bodyPr vert="horz" lIns="94680" tIns="47343" rIns="94680" bIns="47343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4024005" y="8"/>
            <a:ext cx="3078427" cy="513508"/>
          </a:xfrm>
          <a:prstGeom prst="rect">
            <a:avLst/>
          </a:prstGeom>
        </p:spPr>
        <p:txBody>
          <a:bodyPr vert="horz" lIns="94680" tIns="47343" rIns="94680" bIns="47343" rtlCol="0"/>
          <a:lstStyle>
            <a:lvl1pPr algn="r">
              <a:defRPr sz="1200"/>
            </a:lvl1pPr>
          </a:lstStyle>
          <a:p>
            <a:fld id="{71B75BBC-CAE1-4149-BACB-AF84ED3400B0}" type="datetimeFigureOut">
              <a:rPr kumimoji="1" lang="ja-JP" altLang="en-US" smtClean="0"/>
              <a:t>2024/7/31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81013" y="1279525"/>
            <a:ext cx="6142037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680" tIns="47343" rIns="94680" bIns="47343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710407" y="4925419"/>
            <a:ext cx="5683250" cy="4029880"/>
          </a:xfrm>
          <a:prstGeom prst="rect">
            <a:avLst/>
          </a:prstGeom>
        </p:spPr>
        <p:txBody>
          <a:bodyPr vert="horz" lIns="94680" tIns="47343" rIns="94680" bIns="47343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3" y="9721109"/>
            <a:ext cx="3078427" cy="513507"/>
          </a:xfrm>
          <a:prstGeom prst="rect">
            <a:avLst/>
          </a:prstGeom>
        </p:spPr>
        <p:txBody>
          <a:bodyPr vert="horz" lIns="94680" tIns="47343" rIns="94680" bIns="47343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4024005" y="9721109"/>
            <a:ext cx="3078427" cy="513507"/>
          </a:xfrm>
          <a:prstGeom prst="rect">
            <a:avLst/>
          </a:prstGeom>
        </p:spPr>
        <p:txBody>
          <a:bodyPr vert="horz" lIns="94680" tIns="47343" rIns="94680" bIns="47343" rtlCol="0" anchor="b"/>
          <a:lstStyle>
            <a:lvl1pPr algn="r">
              <a:defRPr sz="1200"/>
            </a:lvl1pPr>
          </a:lstStyle>
          <a:p>
            <a:fld id="{9D407E4A-DF5E-4BB3-86D9-9F85F4DE3A6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3691047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291" name="ノート プレースホルダ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ja-JP" altLang="en-US"/>
          </a:p>
        </p:txBody>
      </p:sp>
      <p:sp>
        <p:nvSpPr>
          <p:cNvPr id="12292" name="スライド番号プレースホル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43699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68088" indent="-295420" defTabSz="943699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80031" indent="-236335" defTabSz="943699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52701" indent="-236335" defTabSz="943699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125370" indent="-236335" defTabSz="943699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98039" indent="-236335" defTabSz="943699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3070709" indent="-236335" defTabSz="943699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543377" indent="-236335" defTabSz="943699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4016046" indent="-236335" defTabSz="943699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r" defTabSz="943699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ED82A48-2422-4C95-9011-1D196A9695E7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ＭＳ Ｐゴシック" panose="020B0600070205080204" pitchFamily="50" charset="-128"/>
                <a:cs typeface="+mn-cs"/>
              </a:rPr>
              <a:pPr marL="0" marR="0" lvl="0" indent="0" algn="r" defTabSz="943699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</a:t>
            </a:fld>
            <a:endParaRPr kumimoji="1" lang="en-US" altLang="ja-JP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ＭＳ Ｐゴシック" panose="020B0600070205080204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372643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407E4A-DF5E-4BB3-86D9-9F85F4DE3A67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7898427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D407E4A-DF5E-4BB3-86D9-9F85F4DE3A67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50" charset="-128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4350110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407E4A-DF5E-4BB3-86D9-9F85F4DE3A67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884413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CF61A-1C09-4095-8B88-F89B126DBDF2}" type="datetime1">
              <a:rPr kumimoji="1" lang="ja-JP" altLang="en-US" smtClean="0"/>
              <a:t>2024/7/31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31791-5725-4FB1-96B9-2C33E400BE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479077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74B1E-88AE-4354-A766-C9A372E84AD9}" type="datetime1">
              <a:rPr kumimoji="1" lang="ja-JP" altLang="en-US" smtClean="0"/>
              <a:t>2024/7/31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31791-5725-4FB1-96B9-2C33E400BE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56988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6560C-D671-4C0E-B49C-6F1F9792FAA8}" type="datetime1">
              <a:rPr kumimoji="1" lang="ja-JP" altLang="en-US" smtClean="0"/>
              <a:t>2024/7/31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31791-5725-4FB1-96B9-2C33E400BE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444470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616BE-2B20-49EE-B8DE-A6C5891F42F2}" type="datetime1">
              <a:rPr kumimoji="1" lang="ja-JP" altLang="en-US" smtClean="0"/>
              <a:t>2024/7/31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31791-5725-4FB1-96B9-2C33E400BE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865312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10990-B067-48AA-A78E-33FAD456CF77}" type="datetime1">
              <a:rPr kumimoji="1" lang="ja-JP" altLang="en-US" smtClean="0"/>
              <a:t>2024/7/31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31791-5725-4FB1-96B9-2C33E400BE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331931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1C337-AE51-4BEB-9F51-278BAAE35B41}" type="datetime1">
              <a:rPr kumimoji="1" lang="ja-JP" altLang="en-US" smtClean="0"/>
              <a:t>2024/7/31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31791-5725-4FB1-96B9-2C33E400BE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70240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69232-2FCE-4A7D-8D67-0FFBF785422C}" type="datetime1">
              <a:rPr kumimoji="1" lang="ja-JP" altLang="en-US" smtClean="0"/>
              <a:t>2024/7/31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31791-5725-4FB1-96B9-2C33E400BE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231172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2D4A3-A91F-48F1-96A7-7EE1E48A2FDA}" type="datetime1">
              <a:rPr kumimoji="1" lang="ja-JP" altLang="en-US" smtClean="0"/>
              <a:t>2024/7/31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31791-5725-4FB1-96B9-2C33E400BE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90694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14EC2-623E-4072-80FB-531756396A81}" type="datetime1">
              <a:rPr kumimoji="1" lang="ja-JP" altLang="en-US" smtClean="0"/>
              <a:t>2024/7/31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31791-5725-4FB1-96B9-2C33E400BE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975416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0E74E-BFB3-49C3-A9D4-2E330224AACF}" type="datetime1">
              <a:rPr kumimoji="1" lang="ja-JP" altLang="en-US" smtClean="0"/>
              <a:t>2024/7/31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31791-5725-4FB1-96B9-2C33E400BE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066533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93FDC-1B3F-480C-AA09-42DFAA07FF35}" type="datetime1">
              <a:rPr kumimoji="1" lang="ja-JP" altLang="en-US" smtClean="0"/>
              <a:t>2024/7/31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31791-5725-4FB1-96B9-2C33E400BE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76221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EEB0FF-90A7-46DB-B1B0-35699EE07AD0}" type="datetime1">
              <a:rPr kumimoji="1" lang="ja-JP" altLang="en-US" smtClean="0"/>
              <a:t>2024/7/31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C31791-5725-4FB1-96B9-2C33E400BEFB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0834400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png"/><Relationship Id="rId18" Type="http://schemas.openxmlformats.org/officeDocument/2006/relationships/image" Target="../media/image16.png"/><Relationship Id="rId26" Type="http://schemas.openxmlformats.org/officeDocument/2006/relationships/image" Target="../media/image24.png"/><Relationship Id="rId3" Type="http://schemas.openxmlformats.org/officeDocument/2006/relationships/image" Target="../media/image1.emf"/><Relationship Id="rId21" Type="http://schemas.openxmlformats.org/officeDocument/2006/relationships/image" Target="../media/image19.png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17" Type="http://schemas.openxmlformats.org/officeDocument/2006/relationships/image" Target="../media/image15.png"/><Relationship Id="rId25" Type="http://schemas.openxmlformats.org/officeDocument/2006/relationships/image" Target="../media/image23.pn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14.png"/><Relationship Id="rId20" Type="http://schemas.openxmlformats.org/officeDocument/2006/relationships/image" Target="../media/image18.png"/><Relationship Id="rId29" Type="http://schemas.openxmlformats.org/officeDocument/2006/relationships/image" Target="../media/image27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emf"/><Relationship Id="rId11" Type="http://schemas.openxmlformats.org/officeDocument/2006/relationships/image" Target="../media/image9.png"/><Relationship Id="rId24" Type="http://schemas.openxmlformats.org/officeDocument/2006/relationships/image" Target="../media/image22.png"/><Relationship Id="rId5" Type="http://schemas.openxmlformats.org/officeDocument/2006/relationships/image" Target="../media/image3.emf"/><Relationship Id="rId15" Type="http://schemas.openxmlformats.org/officeDocument/2006/relationships/image" Target="../media/image13.png"/><Relationship Id="rId23" Type="http://schemas.openxmlformats.org/officeDocument/2006/relationships/image" Target="../media/image21.png"/><Relationship Id="rId28" Type="http://schemas.openxmlformats.org/officeDocument/2006/relationships/image" Target="../media/image26.png"/><Relationship Id="rId10" Type="http://schemas.openxmlformats.org/officeDocument/2006/relationships/image" Target="../media/image8.png"/><Relationship Id="rId19" Type="http://schemas.openxmlformats.org/officeDocument/2006/relationships/image" Target="../media/image17.png"/><Relationship Id="rId4" Type="http://schemas.openxmlformats.org/officeDocument/2006/relationships/image" Target="../media/image2.png"/><Relationship Id="rId9" Type="http://schemas.openxmlformats.org/officeDocument/2006/relationships/image" Target="../media/image7.png"/><Relationship Id="rId14" Type="http://schemas.openxmlformats.org/officeDocument/2006/relationships/image" Target="../media/image12.png"/><Relationship Id="rId22" Type="http://schemas.openxmlformats.org/officeDocument/2006/relationships/image" Target="../media/image20.png"/><Relationship Id="rId27" Type="http://schemas.openxmlformats.org/officeDocument/2006/relationships/image" Target="../media/image25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emf"/><Relationship Id="rId7" Type="http://schemas.openxmlformats.org/officeDocument/2006/relationships/image" Target="../media/image30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0.png"/><Relationship Id="rId5" Type="http://schemas.openxmlformats.org/officeDocument/2006/relationships/image" Target="../media/image11.png"/><Relationship Id="rId4" Type="http://schemas.openxmlformats.org/officeDocument/2006/relationships/image" Target="../media/image29.emf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6.png"/><Relationship Id="rId3" Type="http://schemas.openxmlformats.org/officeDocument/2006/relationships/image" Target="../media/image31.emf"/><Relationship Id="rId7" Type="http://schemas.openxmlformats.org/officeDocument/2006/relationships/image" Target="../media/image3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4.png"/><Relationship Id="rId11" Type="http://schemas.openxmlformats.org/officeDocument/2006/relationships/image" Target="../media/image11.png"/><Relationship Id="rId5" Type="http://schemas.openxmlformats.org/officeDocument/2006/relationships/image" Target="../media/image33.png"/><Relationship Id="rId10" Type="http://schemas.openxmlformats.org/officeDocument/2006/relationships/image" Target="../media/image20.png"/><Relationship Id="rId4" Type="http://schemas.openxmlformats.org/officeDocument/2006/relationships/image" Target="../media/image32.emf"/><Relationship Id="rId9" Type="http://schemas.openxmlformats.org/officeDocument/2006/relationships/image" Target="../media/image3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mailto:contact-ytm.leasing@ytmirai.co.jp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www.ytmirai.co.jp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正方形/長方形 6"/>
          <p:cNvSpPr>
            <a:spLocks noChangeArrowheads="1"/>
          </p:cNvSpPr>
          <p:nvPr/>
        </p:nvSpPr>
        <p:spPr bwMode="auto">
          <a:xfrm>
            <a:off x="1057807" y="193849"/>
            <a:ext cx="10080000" cy="360000"/>
          </a:xfrm>
          <a:prstGeom prst="rect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BIZ UDゴシック" panose="020B0400000000000000" pitchFamily="49" charset="-128"/>
                <a:ea typeface="BIZ UDゴシック" panose="020B0400000000000000" pitchFamily="49" charset="-128"/>
                <a:cs typeface="+mn-cs"/>
              </a:rPr>
              <a:t>ショッピングタウンあいたい　　～ フロア図　</a:t>
            </a:r>
            <a:r>
              <a:rPr kumimoji="1" lang="en-US" altLang="ja-JP" sz="1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BIZ UDゴシック" panose="020B0400000000000000" pitchFamily="49" charset="-128"/>
                <a:ea typeface="BIZ UDゴシック" panose="020B0400000000000000" pitchFamily="49" charset="-128"/>
                <a:cs typeface="+mn-cs"/>
              </a:rPr>
              <a:t>1,2</a:t>
            </a: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BIZ UDゴシック" panose="020B0400000000000000" pitchFamily="49" charset="-128"/>
                <a:ea typeface="BIZ UDゴシック" panose="020B0400000000000000" pitchFamily="49" charset="-128"/>
                <a:cs typeface="+mn-cs"/>
              </a:rPr>
              <a:t>階 ～</a:t>
            </a:r>
          </a:p>
        </p:txBody>
      </p:sp>
      <p:grpSp>
        <p:nvGrpSpPr>
          <p:cNvPr id="3" name="グループ化 2"/>
          <p:cNvGrpSpPr/>
          <p:nvPr/>
        </p:nvGrpSpPr>
        <p:grpSpPr>
          <a:xfrm>
            <a:off x="1494364" y="3213951"/>
            <a:ext cx="6881989" cy="3460653"/>
            <a:chOff x="1494364" y="3218714"/>
            <a:chExt cx="6881989" cy="3460653"/>
          </a:xfrm>
        </p:grpSpPr>
        <p:pic>
          <p:nvPicPr>
            <p:cNvPr id="23" name="図 22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t="6316" b="2910"/>
            <a:stretch/>
          </p:blipFill>
          <p:spPr>
            <a:xfrm>
              <a:off x="1494364" y="3218714"/>
              <a:ext cx="6881989" cy="1918558"/>
            </a:xfrm>
            <a:prstGeom prst="rect">
              <a:avLst/>
            </a:prstGeom>
          </p:spPr>
        </p:pic>
        <p:pic>
          <p:nvPicPr>
            <p:cNvPr id="29" name="図 28"/>
            <p:cNvPicPr>
              <a:picLocks noChangeAspect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1685365" y="5011927"/>
              <a:ext cx="6490447" cy="1667440"/>
            </a:xfrm>
            <a:prstGeom prst="rect">
              <a:avLst/>
            </a:prstGeom>
          </p:spPr>
        </p:pic>
        <p:pic>
          <p:nvPicPr>
            <p:cNvPr id="28" name="図 27"/>
            <p:cNvPicPr>
              <a:picLocks noChangeAspect="1"/>
            </p:cNvPicPr>
            <p:nvPr/>
          </p:nvPicPr>
          <p:blipFill rotWithShape="1">
            <a:blip r:embed="rId5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t="30504"/>
            <a:stretch/>
          </p:blipFill>
          <p:spPr>
            <a:xfrm>
              <a:off x="1685271" y="6289662"/>
              <a:ext cx="6488574" cy="389705"/>
            </a:xfrm>
            <a:prstGeom prst="rect">
              <a:avLst/>
            </a:prstGeom>
          </p:spPr>
        </p:pic>
      </p:grp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50" charset="-128"/>
                <a:cs typeface="+mn-cs"/>
              </a:rPr>
              <a:t>１</a:t>
            </a:r>
          </a:p>
        </p:txBody>
      </p:sp>
      <p:grpSp>
        <p:nvGrpSpPr>
          <p:cNvPr id="43" name="グループ化 42"/>
          <p:cNvGrpSpPr/>
          <p:nvPr/>
        </p:nvGrpSpPr>
        <p:grpSpPr>
          <a:xfrm>
            <a:off x="1057964" y="3003593"/>
            <a:ext cx="10080000" cy="408623"/>
            <a:chOff x="1156579" y="3493676"/>
            <a:chExt cx="10080000" cy="408623"/>
          </a:xfrm>
        </p:grpSpPr>
        <p:cxnSp>
          <p:nvCxnSpPr>
            <p:cNvPr id="44" name="直線コネクタ 43"/>
            <p:cNvCxnSpPr/>
            <p:nvPr/>
          </p:nvCxnSpPr>
          <p:spPr>
            <a:xfrm flipV="1">
              <a:off x="1156579" y="3493676"/>
              <a:ext cx="10080000" cy="0"/>
            </a:xfrm>
            <a:prstGeom prst="line">
              <a:avLst/>
            </a:prstGeom>
            <a:ln w="19050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6" name="角丸四角形 45"/>
            <p:cNvSpPr/>
            <p:nvPr/>
          </p:nvSpPr>
          <p:spPr>
            <a:xfrm>
              <a:off x="1156579" y="3493676"/>
              <a:ext cx="872801" cy="408623"/>
            </a:xfrm>
            <a:prstGeom prst="roundRect">
              <a:avLst/>
            </a:prstGeom>
            <a:solidFill>
              <a:schemeClr val="accent3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ＭＳ Ｐゴシック" panose="020B0600070205080204" pitchFamily="50" charset="-128"/>
                  <a:cs typeface="+mn-cs"/>
                </a:rPr>
                <a:t>　</a:t>
              </a:r>
              <a:r>
                <a:rPr kumimoji="1" lang="en-US" altLang="ja-JP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ＭＳ Ｐゴシック" panose="020B0600070205080204" pitchFamily="50" charset="-128"/>
                  <a:cs typeface="+mn-cs"/>
                </a:rPr>
                <a:t>2</a:t>
              </a:r>
              <a:r>
                <a:rPr kumimoji="1" lang="ja-JP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ＭＳ Ｐゴシック" panose="020B0600070205080204" pitchFamily="50" charset="-128"/>
                  <a:cs typeface="+mn-cs"/>
                </a:rPr>
                <a:t>階　</a:t>
              </a:r>
            </a:p>
          </p:txBody>
        </p:sp>
      </p:grpSp>
      <p:pic>
        <p:nvPicPr>
          <p:cNvPr id="47" name="図 46"/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15213"/>
          <a:stretch/>
        </p:blipFill>
        <p:spPr>
          <a:xfrm>
            <a:off x="1521275" y="968368"/>
            <a:ext cx="6930563" cy="1892937"/>
          </a:xfrm>
          <a:prstGeom prst="rect">
            <a:avLst/>
          </a:prstGeom>
        </p:spPr>
      </p:pic>
      <p:sp>
        <p:nvSpPr>
          <p:cNvPr id="4" name="正方形/長方形 3"/>
          <p:cNvSpPr/>
          <p:nvPr/>
        </p:nvSpPr>
        <p:spPr>
          <a:xfrm>
            <a:off x="3312863" y="1773599"/>
            <a:ext cx="720000" cy="180000"/>
          </a:xfrm>
          <a:prstGeom prst="rect">
            <a:avLst/>
          </a:prstGeom>
          <a:solidFill>
            <a:srgbClr val="B0CC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50" charset="-128"/>
              <a:cs typeface="+mn-cs"/>
            </a:endParaRPr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 flipV="1">
            <a:off x="8716780" y="5254435"/>
            <a:ext cx="525780" cy="198903"/>
          </a:xfrm>
          <a:prstGeom prst="rect">
            <a:avLst/>
          </a:prstGeom>
        </p:spPr>
      </p:pic>
      <p:sp>
        <p:nvSpPr>
          <p:cNvPr id="5" name="テキスト ボックス 4"/>
          <p:cNvSpPr txBox="1"/>
          <p:nvPr/>
        </p:nvSpPr>
        <p:spPr>
          <a:xfrm>
            <a:off x="8641080" y="5239195"/>
            <a:ext cx="112014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ファミリーマート</a:t>
            </a:r>
          </a:p>
        </p:txBody>
      </p:sp>
      <p:grpSp>
        <p:nvGrpSpPr>
          <p:cNvPr id="11363" name="グループ化 11362"/>
          <p:cNvGrpSpPr/>
          <p:nvPr/>
        </p:nvGrpSpPr>
        <p:grpSpPr>
          <a:xfrm>
            <a:off x="8453344" y="4527551"/>
            <a:ext cx="2686144" cy="1789113"/>
            <a:chOff x="8453344" y="4527551"/>
            <a:chExt cx="2686144" cy="1789113"/>
          </a:xfrm>
        </p:grpSpPr>
        <p:sp>
          <p:nvSpPr>
            <p:cNvPr id="9" name="AutoShape 3"/>
            <p:cNvSpPr>
              <a:spLocks noChangeAspect="1" noChangeArrowheads="1" noTextEdit="1"/>
            </p:cNvSpPr>
            <p:nvPr/>
          </p:nvSpPr>
          <p:spPr bwMode="auto">
            <a:xfrm>
              <a:off x="8455026" y="4527551"/>
              <a:ext cx="2682875" cy="17891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10" name="Freeform 5"/>
            <p:cNvSpPr>
              <a:spLocks/>
            </p:cNvSpPr>
            <p:nvPr/>
          </p:nvSpPr>
          <p:spPr bwMode="auto">
            <a:xfrm>
              <a:off x="8453344" y="4632326"/>
              <a:ext cx="2684463" cy="1684338"/>
            </a:xfrm>
            <a:custGeom>
              <a:avLst/>
              <a:gdLst>
                <a:gd name="T0" fmla="*/ 1382 w 1382"/>
                <a:gd name="T1" fmla="*/ 868 h 893"/>
                <a:gd name="T2" fmla="*/ 1288 w 1382"/>
                <a:gd name="T3" fmla="*/ 893 h 893"/>
                <a:gd name="T4" fmla="*/ 94 w 1382"/>
                <a:gd name="T5" fmla="*/ 893 h 893"/>
                <a:gd name="T6" fmla="*/ 0 w 1382"/>
                <a:gd name="T7" fmla="*/ 868 h 893"/>
                <a:gd name="T8" fmla="*/ 0 w 1382"/>
                <a:gd name="T9" fmla="*/ 24 h 893"/>
                <a:gd name="T10" fmla="*/ 94 w 1382"/>
                <a:gd name="T11" fmla="*/ 0 h 893"/>
                <a:gd name="T12" fmla="*/ 1288 w 1382"/>
                <a:gd name="T13" fmla="*/ 0 h 893"/>
                <a:gd name="T14" fmla="*/ 1382 w 1382"/>
                <a:gd name="T15" fmla="*/ 24 h 893"/>
                <a:gd name="T16" fmla="*/ 1382 w 1382"/>
                <a:gd name="T17" fmla="*/ 868 h 8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382" h="893">
                  <a:moveTo>
                    <a:pt x="1382" y="868"/>
                  </a:moveTo>
                  <a:cubicBezTo>
                    <a:pt x="1382" y="881"/>
                    <a:pt x="1340" y="893"/>
                    <a:pt x="1288" y="893"/>
                  </a:cubicBezTo>
                  <a:cubicBezTo>
                    <a:pt x="94" y="893"/>
                    <a:pt x="94" y="893"/>
                    <a:pt x="94" y="893"/>
                  </a:cubicBezTo>
                  <a:cubicBezTo>
                    <a:pt x="42" y="893"/>
                    <a:pt x="0" y="881"/>
                    <a:pt x="0" y="868"/>
                  </a:cubicBezTo>
                  <a:cubicBezTo>
                    <a:pt x="0" y="24"/>
                    <a:pt x="0" y="24"/>
                    <a:pt x="0" y="24"/>
                  </a:cubicBezTo>
                  <a:cubicBezTo>
                    <a:pt x="0" y="11"/>
                    <a:pt x="42" y="0"/>
                    <a:pt x="94" y="0"/>
                  </a:cubicBezTo>
                  <a:cubicBezTo>
                    <a:pt x="1288" y="0"/>
                    <a:pt x="1288" y="0"/>
                    <a:pt x="1288" y="0"/>
                  </a:cubicBezTo>
                  <a:cubicBezTo>
                    <a:pt x="1340" y="0"/>
                    <a:pt x="1382" y="11"/>
                    <a:pt x="1382" y="24"/>
                  </a:cubicBezTo>
                  <a:lnTo>
                    <a:pt x="1382" y="868"/>
                  </a:lnTo>
                  <a:close/>
                </a:path>
              </a:pathLst>
            </a:custGeom>
            <a:solidFill>
              <a:srgbClr val="FEF4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11" name="Freeform 6"/>
            <p:cNvSpPr>
              <a:spLocks noEditPoints="1"/>
            </p:cNvSpPr>
            <p:nvPr/>
          </p:nvSpPr>
          <p:spPr bwMode="auto">
            <a:xfrm>
              <a:off x="8586788" y="4683126"/>
              <a:ext cx="96838" cy="93663"/>
            </a:xfrm>
            <a:custGeom>
              <a:avLst/>
              <a:gdLst>
                <a:gd name="T0" fmla="*/ 14 w 51"/>
                <a:gd name="T1" fmla="*/ 0 h 50"/>
                <a:gd name="T2" fmla="*/ 23 w 51"/>
                <a:gd name="T3" fmla="*/ 0 h 50"/>
                <a:gd name="T4" fmla="*/ 23 w 51"/>
                <a:gd name="T5" fmla="*/ 4 h 50"/>
                <a:gd name="T6" fmla="*/ 48 w 51"/>
                <a:gd name="T7" fmla="*/ 4 h 50"/>
                <a:gd name="T8" fmla="*/ 48 w 51"/>
                <a:gd name="T9" fmla="*/ 13 h 50"/>
                <a:gd name="T10" fmla="*/ 22 w 51"/>
                <a:gd name="T11" fmla="*/ 13 h 50"/>
                <a:gd name="T12" fmla="*/ 22 w 51"/>
                <a:gd name="T13" fmla="*/ 16 h 50"/>
                <a:gd name="T14" fmla="*/ 28 w 51"/>
                <a:gd name="T15" fmla="*/ 16 h 50"/>
                <a:gd name="T16" fmla="*/ 51 w 51"/>
                <a:gd name="T17" fmla="*/ 33 h 50"/>
                <a:gd name="T18" fmla="*/ 28 w 51"/>
                <a:gd name="T19" fmla="*/ 50 h 50"/>
                <a:gd name="T20" fmla="*/ 25 w 51"/>
                <a:gd name="T21" fmla="*/ 42 h 50"/>
                <a:gd name="T22" fmla="*/ 37 w 51"/>
                <a:gd name="T23" fmla="*/ 40 h 50"/>
                <a:gd name="T24" fmla="*/ 42 w 51"/>
                <a:gd name="T25" fmla="*/ 32 h 50"/>
                <a:gd name="T26" fmla="*/ 35 w 51"/>
                <a:gd name="T27" fmla="*/ 24 h 50"/>
                <a:gd name="T28" fmla="*/ 12 w 51"/>
                <a:gd name="T29" fmla="*/ 47 h 50"/>
                <a:gd name="T30" fmla="*/ 0 w 51"/>
                <a:gd name="T31" fmla="*/ 36 h 50"/>
                <a:gd name="T32" fmla="*/ 14 w 51"/>
                <a:gd name="T33" fmla="*/ 19 h 50"/>
                <a:gd name="T34" fmla="*/ 14 w 51"/>
                <a:gd name="T35" fmla="*/ 13 h 50"/>
                <a:gd name="T36" fmla="*/ 3 w 51"/>
                <a:gd name="T37" fmla="*/ 13 h 50"/>
                <a:gd name="T38" fmla="*/ 3 w 51"/>
                <a:gd name="T39" fmla="*/ 4 h 50"/>
                <a:gd name="T40" fmla="*/ 14 w 51"/>
                <a:gd name="T41" fmla="*/ 4 h 50"/>
                <a:gd name="T42" fmla="*/ 14 w 51"/>
                <a:gd name="T43" fmla="*/ 0 h 50"/>
                <a:gd name="T44" fmla="*/ 28 w 51"/>
                <a:gd name="T45" fmla="*/ 23 h 50"/>
                <a:gd name="T46" fmla="*/ 23 w 51"/>
                <a:gd name="T47" fmla="*/ 24 h 50"/>
                <a:gd name="T48" fmla="*/ 24 w 51"/>
                <a:gd name="T49" fmla="*/ 32 h 50"/>
                <a:gd name="T50" fmla="*/ 28 w 51"/>
                <a:gd name="T51" fmla="*/ 23 h 50"/>
                <a:gd name="T52" fmla="*/ 14 w 51"/>
                <a:gd name="T53" fmla="*/ 27 h 50"/>
                <a:gd name="T54" fmla="*/ 9 w 51"/>
                <a:gd name="T55" fmla="*/ 35 h 50"/>
                <a:gd name="T56" fmla="*/ 13 w 51"/>
                <a:gd name="T57" fmla="*/ 40 h 50"/>
                <a:gd name="T58" fmla="*/ 17 w 51"/>
                <a:gd name="T59" fmla="*/ 38 h 50"/>
                <a:gd name="T60" fmla="*/ 14 w 51"/>
                <a:gd name="T61" fmla="*/ 27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51" h="50">
                  <a:moveTo>
                    <a:pt x="14" y="0"/>
                  </a:moveTo>
                  <a:cubicBezTo>
                    <a:pt x="23" y="0"/>
                    <a:pt x="23" y="0"/>
                    <a:pt x="23" y="0"/>
                  </a:cubicBezTo>
                  <a:cubicBezTo>
                    <a:pt x="23" y="4"/>
                    <a:pt x="23" y="4"/>
                    <a:pt x="23" y="4"/>
                  </a:cubicBezTo>
                  <a:cubicBezTo>
                    <a:pt x="48" y="4"/>
                    <a:pt x="48" y="4"/>
                    <a:pt x="48" y="4"/>
                  </a:cubicBezTo>
                  <a:cubicBezTo>
                    <a:pt x="48" y="13"/>
                    <a:pt x="48" y="13"/>
                    <a:pt x="48" y="13"/>
                  </a:cubicBezTo>
                  <a:cubicBezTo>
                    <a:pt x="22" y="13"/>
                    <a:pt x="22" y="13"/>
                    <a:pt x="22" y="13"/>
                  </a:cubicBezTo>
                  <a:cubicBezTo>
                    <a:pt x="22" y="14"/>
                    <a:pt x="22" y="15"/>
                    <a:pt x="22" y="16"/>
                  </a:cubicBezTo>
                  <a:cubicBezTo>
                    <a:pt x="23" y="16"/>
                    <a:pt x="25" y="16"/>
                    <a:pt x="28" y="16"/>
                  </a:cubicBezTo>
                  <a:cubicBezTo>
                    <a:pt x="41" y="16"/>
                    <a:pt x="51" y="22"/>
                    <a:pt x="51" y="33"/>
                  </a:cubicBezTo>
                  <a:cubicBezTo>
                    <a:pt x="51" y="49"/>
                    <a:pt x="33" y="50"/>
                    <a:pt x="28" y="50"/>
                  </a:cubicBezTo>
                  <a:cubicBezTo>
                    <a:pt x="25" y="42"/>
                    <a:pt x="25" y="42"/>
                    <a:pt x="25" y="42"/>
                  </a:cubicBezTo>
                  <a:cubicBezTo>
                    <a:pt x="32" y="42"/>
                    <a:pt x="34" y="42"/>
                    <a:pt x="37" y="40"/>
                  </a:cubicBezTo>
                  <a:cubicBezTo>
                    <a:pt x="40" y="39"/>
                    <a:pt x="42" y="36"/>
                    <a:pt x="42" y="32"/>
                  </a:cubicBezTo>
                  <a:cubicBezTo>
                    <a:pt x="42" y="32"/>
                    <a:pt x="42" y="26"/>
                    <a:pt x="35" y="24"/>
                  </a:cubicBezTo>
                  <a:cubicBezTo>
                    <a:pt x="33" y="34"/>
                    <a:pt x="23" y="47"/>
                    <a:pt x="12" y="47"/>
                  </a:cubicBezTo>
                  <a:cubicBezTo>
                    <a:pt x="2" y="47"/>
                    <a:pt x="0" y="40"/>
                    <a:pt x="0" y="36"/>
                  </a:cubicBezTo>
                  <a:cubicBezTo>
                    <a:pt x="0" y="27"/>
                    <a:pt x="8" y="21"/>
                    <a:pt x="14" y="19"/>
                  </a:cubicBezTo>
                  <a:cubicBezTo>
                    <a:pt x="14" y="16"/>
                    <a:pt x="14" y="14"/>
                    <a:pt x="14" y="13"/>
                  </a:cubicBezTo>
                  <a:cubicBezTo>
                    <a:pt x="3" y="13"/>
                    <a:pt x="3" y="13"/>
                    <a:pt x="3" y="13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14" y="4"/>
                    <a:pt x="14" y="4"/>
                    <a:pt x="14" y="4"/>
                  </a:cubicBezTo>
                  <a:lnTo>
                    <a:pt x="14" y="0"/>
                  </a:lnTo>
                  <a:close/>
                  <a:moveTo>
                    <a:pt x="28" y="23"/>
                  </a:moveTo>
                  <a:cubicBezTo>
                    <a:pt x="26" y="23"/>
                    <a:pt x="25" y="23"/>
                    <a:pt x="23" y="24"/>
                  </a:cubicBezTo>
                  <a:cubicBezTo>
                    <a:pt x="23" y="26"/>
                    <a:pt x="23" y="29"/>
                    <a:pt x="24" y="32"/>
                  </a:cubicBezTo>
                  <a:cubicBezTo>
                    <a:pt x="26" y="28"/>
                    <a:pt x="27" y="26"/>
                    <a:pt x="28" y="23"/>
                  </a:cubicBezTo>
                  <a:moveTo>
                    <a:pt x="14" y="27"/>
                  </a:moveTo>
                  <a:cubicBezTo>
                    <a:pt x="13" y="28"/>
                    <a:pt x="9" y="31"/>
                    <a:pt x="9" y="35"/>
                  </a:cubicBezTo>
                  <a:cubicBezTo>
                    <a:pt x="9" y="36"/>
                    <a:pt x="9" y="40"/>
                    <a:pt x="13" y="40"/>
                  </a:cubicBezTo>
                  <a:cubicBezTo>
                    <a:pt x="13" y="40"/>
                    <a:pt x="15" y="39"/>
                    <a:pt x="17" y="38"/>
                  </a:cubicBezTo>
                  <a:cubicBezTo>
                    <a:pt x="16" y="36"/>
                    <a:pt x="15" y="32"/>
                    <a:pt x="14" y="27"/>
                  </a:cubicBezTo>
                </a:path>
              </a:pathLst>
            </a:custGeom>
            <a:solidFill>
              <a:srgbClr val="E9931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12" name="Freeform 7"/>
            <p:cNvSpPr>
              <a:spLocks noEditPoints="1"/>
            </p:cNvSpPr>
            <p:nvPr/>
          </p:nvSpPr>
          <p:spPr bwMode="auto">
            <a:xfrm>
              <a:off x="8696326" y="4686301"/>
              <a:ext cx="95250" cy="88900"/>
            </a:xfrm>
            <a:custGeom>
              <a:avLst/>
              <a:gdLst>
                <a:gd name="T0" fmla="*/ 10 w 50"/>
                <a:gd name="T1" fmla="*/ 1 h 47"/>
                <a:gd name="T2" fmla="*/ 9 w 50"/>
                <a:gd name="T3" fmla="*/ 19 h 47"/>
                <a:gd name="T4" fmla="*/ 14 w 50"/>
                <a:gd name="T5" fmla="*/ 36 h 47"/>
                <a:gd name="T6" fmla="*/ 21 w 50"/>
                <a:gd name="T7" fmla="*/ 26 h 47"/>
                <a:gd name="T8" fmla="*/ 28 w 50"/>
                <a:gd name="T9" fmla="*/ 30 h 47"/>
                <a:gd name="T10" fmla="*/ 13 w 50"/>
                <a:gd name="T11" fmla="*/ 47 h 47"/>
                <a:gd name="T12" fmla="*/ 0 w 50"/>
                <a:gd name="T13" fmla="*/ 18 h 47"/>
                <a:gd name="T14" fmla="*/ 1 w 50"/>
                <a:gd name="T15" fmla="*/ 0 h 47"/>
                <a:gd name="T16" fmla="*/ 10 w 50"/>
                <a:gd name="T17" fmla="*/ 1 h 47"/>
                <a:gd name="T18" fmla="*/ 40 w 50"/>
                <a:gd name="T19" fmla="*/ 41 h 47"/>
                <a:gd name="T20" fmla="*/ 40 w 50"/>
                <a:gd name="T21" fmla="*/ 37 h 47"/>
                <a:gd name="T22" fmla="*/ 30 w 50"/>
                <a:gd name="T23" fmla="*/ 6 h 47"/>
                <a:gd name="T24" fmla="*/ 38 w 50"/>
                <a:gd name="T25" fmla="*/ 2 h 47"/>
                <a:gd name="T26" fmla="*/ 50 w 50"/>
                <a:gd name="T27" fmla="*/ 41 h 47"/>
                <a:gd name="T28" fmla="*/ 40 w 50"/>
                <a:gd name="T29" fmla="*/ 41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50" h="47">
                  <a:moveTo>
                    <a:pt x="10" y="1"/>
                  </a:moveTo>
                  <a:cubicBezTo>
                    <a:pt x="9" y="7"/>
                    <a:pt x="9" y="13"/>
                    <a:pt x="9" y="19"/>
                  </a:cubicBezTo>
                  <a:cubicBezTo>
                    <a:pt x="9" y="24"/>
                    <a:pt x="9" y="36"/>
                    <a:pt x="14" y="36"/>
                  </a:cubicBezTo>
                  <a:cubicBezTo>
                    <a:pt x="17" y="36"/>
                    <a:pt x="19" y="30"/>
                    <a:pt x="21" y="26"/>
                  </a:cubicBezTo>
                  <a:cubicBezTo>
                    <a:pt x="28" y="30"/>
                    <a:pt x="28" y="30"/>
                    <a:pt x="28" y="30"/>
                  </a:cubicBezTo>
                  <a:cubicBezTo>
                    <a:pt x="26" y="35"/>
                    <a:pt x="22" y="47"/>
                    <a:pt x="13" y="47"/>
                  </a:cubicBezTo>
                  <a:cubicBezTo>
                    <a:pt x="1" y="47"/>
                    <a:pt x="0" y="27"/>
                    <a:pt x="0" y="18"/>
                  </a:cubicBezTo>
                  <a:cubicBezTo>
                    <a:pt x="0" y="12"/>
                    <a:pt x="0" y="5"/>
                    <a:pt x="1" y="0"/>
                  </a:cubicBezTo>
                  <a:lnTo>
                    <a:pt x="10" y="1"/>
                  </a:lnTo>
                  <a:close/>
                  <a:moveTo>
                    <a:pt x="40" y="41"/>
                  </a:moveTo>
                  <a:cubicBezTo>
                    <a:pt x="40" y="40"/>
                    <a:pt x="40" y="39"/>
                    <a:pt x="40" y="37"/>
                  </a:cubicBezTo>
                  <a:cubicBezTo>
                    <a:pt x="40" y="18"/>
                    <a:pt x="34" y="9"/>
                    <a:pt x="30" y="6"/>
                  </a:cubicBezTo>
                  <a:cubicBezTo>
                    <a:pt x="38" y="2"/>
                    <a:pt x="38" y="2"/>
                    <a:pt x="38" y="2"/>
                  </a:cubicBezTo>
                  <a:cubicBezTo>
                    <a:pt x="43" y="7"/>
                    <a:pt x="50" y="15"/>
                    <a:pt x="50" y="41"/>
                  </a:cubicBezTo>
                  <a:lnTo>
                    <a:pt x="40" y="41"/>
                  </a:lnTo>
                  <a:close/>
                </a:path>
              </a:pathLst>
            </a:custGeom>
            <a:solidFill>
              <a:srgbClr val="E9931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13" name="Freeform 8"/>
            <p:cNvSpPr>
              <a:spLocks noEditPoints="1"/>
            </p:cNvSpPr>
            <p:nvPr/>
          </p:nvSpPr>
          <p:spPr bwMode="auto">
            <a:xfrm>
              <a:off x="8802688" y="4683126"/>
              <a:ext cx="93663" cy="93663"/>
            </a:xfrm>
            <a:custGeom>
              <a:avLst/>
              <a:gdLst>
                <a:gd name="T0" fmla="*/ 20 w 50"/>
                <a:gd name="T1" fmla="*/ 0 h 50"/>
                <a:gd name="T2" fmla="*/ 19 w 50"/>
                <a:gd name="T3" fmla="*/ 6 h 50"/>
                <a:gd name="T4" fmla="*/ 32 w 50"/>
                <a:gd name="T5" fmla="*/ 6 h 50"/>
                <a:gd name="T6" fmla="*/ 32 w 50"/>
                <a:gd name="T7" fmla="*/ 15 h 50"/>
                <a:gd name="T8" fmla="*/ 18 w 50"/>
                <a:gd name="T9" fmla="*/ 15 h 50"/>
                <a:gd name="T10" fmla="*/ 9 w 50"/>
                <a:gd name="T11" fmla="*/ 50 h 50"/>
                <a:gd name="T12" fmla="*/ 0 w 50"/>
                <a:gd name="T13" fmla="*/ 47 h 50"/>
                <a:gd name="T14" fmla="*/ 9 w 50"/>
                <a:gd name="T15" fmla="*/ 15 h 50"/>
                <a:gd name="T16" fmla="*/ 1 w 50"/>
                <a:gd name="T17" fmla="*/ 15 h 50"/>
                <a:gd name="T18" fmla="*/ 1 w 50"/>
                <a:gd name="T19" fmla="*/ 6 h 50"/>
                <a:gd name="T20" fmla="*/ 10 w 50"/>
                <a:gd name="T21" fmla="*/ 6 h 50"/>
                <a:gd name="T22" fmla="*/ 10 w 50"/>
                <a:gd name="T23" fmla="*/ 0 h 50"/>
                <a:gd name="T24" fmla="*/ 20 w 50"/>
                <a:gd name="T25" fmla="*/ 0 h 50"/>
                <a:gd name="T26" fmla="*/ 49 w 50"/>
                <a:gd name="T27" fmla="*/ 23 h 50"/>
                <a:gd name="T28" fmla="*/ 43 w 50"/>
                <a:gd name="T29" fmla="*/ 23 h 50"/>
                <a:gd name="T30" fmla="*/ 28 w 50"/>
                <a:gd name="T31" fmla="*/ 25 h 50"/>
                <a:gd name="T32" fmla="*/ 25 w 50"/>
                <a:gd name="T33" fmla="*/ 18 h 50"/>
                <a:gd name="T34" fmla="*/ 49 w 50"/>
                <a:gd name="T35" fmla="*/ 14 h 50"/>
                <a:gd name="T36" fmla="*/ 49 w 50"/>
                <a:gd name="T37" fmla="*/ 23 h 50"/>
                <a:gd name="T38" fmla="*/ 31 w 50"/>
                <a:gd name="T39" fmla="*/ 33 h 50"/>
                <a:gd name="T40" fmla="*/ 29 w 50"/>
                <a:gd name="T41" fmla="*/ 38 h 50"/>
                <a:gd name="T42" fmla="*/ 38 w 50"/>
                <a:gd name="T43" fmla="*/ 41 h 50"/>
                <a:gd name="T44" fmla="*/ 50 w 50"/>
                <a:gd name="T45" fmla="*/ 41 h 50"/>
                <a:gd name="T46" fmla="*/ 50 w 50"/>
                <a:gd name="T47" fmla="*/ 50 h 50"/>
                <a:gd name="T48" fmla="*/ 42 w 50"/>
                <a:gd name="T49" fmla="*/ 50 h 50"/>
                <a:gd name="T50" fmla="*/ 26 w 50"/>
                <a:gd name="T51" fmla="*/ 48 h 50"/>
                <a:gd name="T52" fmla="*/ 20 w 50"/>
                <a:gd name="T53" fmla="*/ 39 h 50"/>
                <a:gd name="T54" fmla="*/ 25 w 50"/>
                <a:gd name="T55" fmla="*/ 29 h 50"/>
                <a:gd name="T56" fmla="*/ 31 w 50"/>
                <a:gd name="T57" fmla="*/ 33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50" h="50">
                  <a:moveTo>
                    <a:pt x="20" y="0"/>
                  </a:moveTo>
                  <a:cubicBezTo>
                    <a:pt x="20" y="2"/>
                    <a:pt x="20" y="2"/>
                    <a:pt x="19" y="6"/>
                  </a:cubicBezTo>
                  <a:cubicBezTo>
                    <a:pt x="32" y="6"/>
                    <a:pt x="32" y="6"/>
                    <a:pt x="32" y="6"/>
                  </a:cubicBezTo>
                  <a:cubicBezTo>
                    <a:pt x="32" y="15"/>
                    <a:pt x="32" y="15"/>
                    <a:pt x="32" y="15"/>
                  </a:cubicBezTo>
                  <a:cubicBezTo>
                    <a:pt x="18" y="15"/>
                    <a:pt x="18" y="15"/>
                    <a:pt x="18" y="15"/>
                  </a:cubicBezTo>
                  <a:cubicBezTo>
                    <a:pt x="16" y="28"/>
                    <a:pt x="14" y="35"/>
                    <a:pt x="9" y="50"/>
                  </a:cubicBezTo>
                  <a:cubicBezTo>
                    <a:pt x="0" y="47"/>
                    <a:pt x="0" y="47"/>
                    <a:pt x="0" y="47"/>
                  </a:cubicBezTo>
                  <a:cubicBezTo>
                    <a:pt x="4" y="38"/>
                    <a:pt x="7" y="25"/>
                    <a:pt x="9" y="15"/>
                  </a:cubicBezTo>
                  <a:cubicBezTo>
                    <a:pt x="1" y="15"/>
                    <a:pt x="1" y="15"/>
                    <a:pt x="1" y="15"/>
                  </a:cubicBezTo>
                  <a:cubicBezTo>
                    <a:pt x="1" y="6"/>
                    <a:pt x="1" y="6"/>
                    <a:pt x="1" y="6"/>
                  </a:cubicBezTo>
                  <a:cubicBezTo>
                    <a:pt x="10" y="6"/>
                    <a:pt x="10" y="6"/>
                    <a:pt x="10" y="6"/>
                  </a:cubicBezTo>
                  <a:cubicBezTo>
                    <a:pt x="10" y="4"/>
                    <a:pt x="10" y="3"/>
                    <a:pt x="10" y="0"/>
                  </a:cubicBezTo>
                  <a:lnTo>
                    <a:pt x="20" y="0"/>
                  </a:lnTo>
                  <a:close/>
                  <a:moveTo>
                    <a:pt x="49" y="23"/>
                  </a:moveTo>
                  <a:cubicBezTo>
                    <a:pt x="47" y="23"/>
                    <a:pt x="46" y="23"/>
                    <a:pt x="43" y="23"/>
                  </a:cubicBezTo>
                  <a:cubicBezTo>
                    <a:pt x="35" y="23"/>
                    <a:pt x="31" y="24"/>
                    <a:pt x="28" y="25"/>
                  </a:cubicBezTo>
                  <a:cubicBezTo>
                    <a:pt x="25" y="18"/>
                    <a:pt x="25" y="18"/>
                    <a:pt x="25" y="18"/>
                  </a:cubicBezTo>
                  <a:cubicBezTo>
                    <a:pt x="30" y="15"/>
                    <a:pt x="37" y="14"/>
                    <a:pt x="49" y="14"/>
                  </a:cubicBezTo>
                  <a:lnTo>
                    <a:pt x="49" y="23"/>
                  </a:lnTo>
                  <a:close/>
                  <a:moveTo>
                    <a:pt x="31" y="33"/>
                  </a:moveTo>
                  <a:cubicBezTo>
                    <a:pt x="30" y="34"/>
                    <a:pt x="29" y="36"/>
                    <a:pt x="29" y="38"/>
                  </a:cubicBezTo>
                  <a:cubicBezTo>
                    <a:pt x="29" y="41"/>
                    <a:pt x="32" y="41"/>
                    <a:pt x="38" y="41"/>
                  </a:cubicBezTo>
                  <a:cubicBezTo>
                    <a:pt x="45" y="41"/>
                    <a:pt x="48" y="41"/>
                    <a:pt x="50" y="41"/>
                  </a:cubicBezTo>
                  <a:cubicBezTo>
                    <a:pt x="50" y="50"/>
                    <a:pt x="50" y="50"/>
                    <a:pt x="50" y="50"/>
                  </a:cubicBezTo>
                  <a:cubicBezTo>
                    <a:pt x="48" y="50"/>
                    <a:pt x="47" y="50"/>
                    <a:pt x="42" y="50"/>
                  </a:cubicBezTo>
                  <a:cubicBezTo>
                    <a:pt x="34" y="50"/>
                    <a:pt x="29" y="49"/>
                    <a:pt x="26" y="48"/>
                  </a:cubicBezTo>
                  <a:cubicBezTo>
                    <a:pt x="24" y="47"/>
                    <a:pt x="20" y="45"/>
                    <a:pt x="20" y="39"/>
                  </a:cubicBezTo>
                  <a:cubicBezTo>
                    <a:pt x="20" y="38"/>
                    <a:pt x="20" y="34"/>
                    <a:pt x="25" y="29"/>
                  </a:cubicBezTo>
                  <a:lnTo>
                    <a:pt x="31" y="33"/>
                  </a:lnTo>
                  <a:close/>
                </a:path>
              </a:pathLst>
            </a:custGeom>
            <a:solidFill>
              <a:srgbClr val="E9931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14" name="Freeform 9"/>
            <p:cNvSpPr>
              <a:spLocks noEditPoints="1"/>
            </p:cNvSpPr>
            <p:nvPr/>
          </p:nvSpPr>
          <p:spPr bwMode="auto">
            <a:xfrm>
              <a:off x="8909051" y="4686301"/>
              <a:ext cx="96838" cy="88900"/>
            </a:xfrm>
            <a:custGeom>
              <a:avLst/>
              <a:gdLst>
                <a:gd name="T0" fmla="*/ 11 w 51"/>
                <a:gd name="T1" fmla="*/ 1 h 47"/>
                <a:gd name="T2" fmla="*/ 9 w 51"/>
                <a:gd name="T3" fmla="*/ 19 h 47"/>
                <a:gd name="T4" fmla="*/ 14 w 51"/>
                <a:gd name="T5" fmla="*/ 36 h 47"/>
                <a:gd name="T6" fmla="*/ 21 w 51"/>
                <a:gd name="T7" fmla="*/ 26 h 47"/>
                <a:gd name="T8" fmla="*/ 29 w 51"/>
                <a:gd name="T9" fmla="*/ 30 h 47"/>
                <a:gd name="T10" fmla="*/ 14 w 51"/>
                <a:gd name="T11" fmla="*/ 47 h 47"/>
                <a:gd name="T12" fmla="*/ 0 w 51"/>
                <a:gd name="T13" fmla="*/ 18 h 47"/>
                <a:gd name="T14" fmla="*/ 1 w 51"/>
                <a:gd name="T15" fmla="*/ 0 h 47"/>
                <a:gd name="T16" fmla="*/ 11 w 51"/>
                <a:gd name="T17" fmla="*/ 1 h 47"/>
                <a:gd name="T18" fmla="*/ 41 w 51"/>
                <a:gd name="T19" fmla="*/ 41 h 47"/>
                <a:gd name="T20" fmla="*/ 41 w 51"/>
                <a:gd name="T21" fmla="*/ 37 h 47"/>
                <a:gd name="T22" fmla="*/ 31 w 51"/>
                <a:gd name="T23" fmla="*/ 6 h 47"/>
                <a:gd name="T24" fmla="*/ 38 w 51"/>
                <a:gd name="T25" fmla="*/ 2 h 47"/>
                <a:gd name="T26" fmla="*/ 50 w 51"/>
                <a:gd name="T27" fmla="*/ 41 h 47"/>
                <a:gd name="T28" fmla="*/ 41 w 51"/>
                <a:gd name="T29" fmla="*/ 41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51" h="47">
                  <a:moveTo>
                    <a:pt x="11" y="1"/>
                  </a:moveTo>
                  <a:cubicBezTo>
                    <a:pt x="10" y="7"/>
                    <a:pt x="9" y="13"/>
                    <a:pt x="9" y="19"/>
                  </a:cubicBezTo>
                  <a:cubicBezTo>
                    <a:pt x="9" y="24"/>
                    <a:pt x="10" y="36"/>
                    <a:pt x="14" y="36"/>
                  </a:cubicBezTo>
                  <a:cubicBezTo>
                    <a:pt x="17" y="36"/>
                    <a:pt x="20" y="30"/>
                    <a:pt x="21" y="26"/>
                  </a:cubicBezTo>
                  <a:cubicBezTo>
                    <a:pt x="29" y="30"/>
                    <a:pt x="29" y="30"/>
                    <a:pt x="29" y="30"/>
                  </a:cubicBezTo>
                  <a:cubicBezTo>
                    <a:pt x="27" y="35"/>
                    <a:pt x="22" y="47"/>
                    <a:pt x="14" y="47"/>
                  </a:cubicBezTo>
                  <a:cubicBezTo>
                    <a:pt x="2" y="47"/>
                    <a:pt x="0" y="27"/>
                    <a:pt x="0" y="18"/>
                  </a:cubicBezTo>
                  <a:cubicBezTo>
                    <a:pt x="0" y="12"/>
                    <a:pt x="1" y="5"/>
                    <a:pt x="1" y="0"/>
                  </a:cubicBezTo>
                  <a:lnTo>
                    <a:pt x="11" y="1"/>
                  </a:lnTo>
                  <a:close/>
                  <a:moveTo>
                    <a:pt x="41" y="41"/>
                  </a:moveTo>
                  <a:cubicBezTo>
                    <a:pt x="41" y="40"/>
                    <a:pt x="41" y="39"/>
                    <a:pt x="41" y="37"/>
                  </a:cubicBezTo>
                  <a:cubicBezTo>
                    <a:pt x="41" y="18"/>
                    <a:pt x="34" y="9"/>
                    <a:pt x="31" y="6"/>
                  </a:cubicBezTo>
                  <a:cubicBezTo>
                    <a:pt x="38" y="2"/>
                    <a:pt x="38" y="2"/>
                    <a:pt x="38" y="2"/>
                  </a:cubicBezTo>
                  <a:cubicBezTo>
                    <a:pt x="43" y="7"/>
                    <a:pt x="51" y="15"/>
                    <a:pt x="50" y="41"/>
                  </a:cubicBezTo>
                  <a:lnTo>
                    <a:pt x="41" y="41"/>
                  </a:lnTo>
                  <a:close/>
                </a:path>
              </a:pathLst>
            </a:custGeom>
            <a:solidFill>
              <a:srgbClr val="E9931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15" name="Freeform 10"/>
            <p:cNvSpPr>
              <a:spLocks/>
            </p:cNvSpPr>
            <p:nvPr/>
          </p:nvSpPr>
          <p:spPr bwMode="auto">
            <a:xfrm>
              <a:off x="9017001" y="4683126"/>
              <a:ext cx="90488" cy="92075"/>
            </a:xfrm>
            <a:custGeom>
              <a:avLst/>
              <a:gdLst>
                <a:gd name="T0" fmla="*/ 41 w 48"/>
                <a:gd name="T1" fmla="*/ 41 h 49"/>
                <a:gd name="T2" fmla="*/ 31 w 48"/>
                <a:gd name="T3" fmla="*/ 31 h 49"/>
                <a:gd name="T4" fmla="*/ 6 w 48"/>
                <a:gd name="T5" fmla="*/ 49 h 49"/>
                <a:gd name="T6" fmla="*/ 0 w 48"/>
                <a:gd name="T7" fmla="*/ 42 h 49"/>
                <a:gd name="T8" fmla="*/ 23 w 48"/>
                <a:gd name="T9" fmla="*/ 25 h 49"/>
                <a:gd name="T10" fmla="*/ 8 w 48"/>
                <a:gd name="T11" fmla="*/ 15 h 49"/>
                <a:gd name="T12" fmla="*/ 14 w 48"/>
                <a:gd name="T13" fmla="*/ 8 h 49"/>
                <a:gd name="T14" fmla="*/ 29 w 48"/>
                <a:gd name="T15" fmla="*/ 17 h 49"/>
                <a:gd name="T16" fmla="*/ 37 w 48"/>
                <a:gd name="T17" fmla="*/ 0 h 49"/>
                <a:gd name="T18" fmla="*/ 46 w 48"/>
                <a:gd name="T19" fmla="*/ 3 h 49"/>
                <a:gd name="T20" fmla="*/ 36 w 48"/>
                <a:gd name="T21" fmla="*/ 23 h 49"/>
                <a:gd name="T22" fmla="*/ 48 w 48"/>
                <a:gd name="T23" fmla="*/ 34 h 49"/>
                <a:gd name="T24" fmla="*/ 41 w 48"/>
                <a:gd name="T25" fmla="*/ 41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8" h="49">
                  <a:moveTo>
                    <a:pt x="41" y="41"/>
                  </a:moveTo>
                  <a:cubicBezTo>
                    <a:pt x="39" y="39"/>
                    <a:pt x="36" y="36"/>
                    <a:pt x="31" y="31"/>
                  </a:cubicBezTo>
                  <a:cubicBezTo>
                    <a:pt x="21" y="42"/>
                    <a:pt x="10" y="47"/>
                    <a:pt x="6" y="49"/>
                  </a:cubicBezTo>
                  <a:cubicBezTo>
                    <a:pt x="0" y="42"/>
                    <a:pt x="0" y="42"/>
                    <a:pt x="0" y="42"/>
                  </a:cubicBezTo>
                  <a:cubicBezTo>
                    <a:pt x="4" y="40"/>
                    <a:pt x="15" y="36"/>
                    <a:pt x="23" y="25"/>
                  </a:cubicBezTo>
                  <a:cubicBezTo>
                    <a:pt x="17" y="20"/>
                    <a:pt x="11" y="17"/>
                    <a:pt x="8" y="15"/>
                  </a:cubicBezTo>
                  <a:cubicBezTo>
                    <a:pt x="14" y="8"/>
                    <a:pt x="14" y="8"/>
                    <a:pt x="14" y="8"/>
                  </a:cubicBezTo>
                  <a:cubicBezTo>
                    <a:pt x="18" y="11"/>
                    <a:pt x="23" y="14"/>
                    <a:pt x="29" y="17"/>
                  </a:cubicBezTo>
                  <a:cubicBezTo>
                    <a:pt x="32" y="12"/>
                    <a:pt x="35" y="6"/>
                    <a:pt x="37" y="0"/>
                  </a:cubicBezTo>
                  <a:cubicBezTo>
                    <a:pt x="46" y="3"/>
                    <a:pt x="46" y="3"/>
                    <a:pt x="46" y="3"/>
                  </a:cubicBezTo>
                  <a:cubicBezTo>
                    <a:pt x="44" y="8"/>
                    <a:pt x="41" y="15"/>
                    <a:pt x="36" y="23"/>
                  </a:cubicBezTo>
                  <a:cubicBezTo>
                    <a:pt x="43" y="28"/>
                    <a:pt x="46" y="32"/>
                    <a:pt x="48" y="34"/>
                  </a:cubicBezTo>
                  <a:lnTo>
                    <a:pt x="41" y="41"/>
                  </a:lnTo>
                  <a:close/>
                </a:path>
              </a:pathLst>
            </a:custGeom>
            <a:solidFill>
              <a:srgbClr val="E9931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18" name="Freeform 11"/>
            <p:cNvSpPr>
              <a:spLocks/>
            </p:cNvSpPr>
            <p:nvPr/>
          </p:nvSpPr>
          <p:spPr bwMode="auto">
            <a:xfrm>
              <a:off x="9123363" y="4679951"/>
              <a:ext cx="93663" cy="95250"/>
            </a:xfrm>
            <a:custGeom>
              <a:avLst/>
              <a:gdLst>
                <a:gd name="T0" fmla="*/ 33 w 50"/>
                <a:gd name="T1" fmla="*/ 50 h 50"/>
                <a:gd name="T2" fmla="*/ 24 w 50"/>
                <a:gd name="T3" fmla="*/ 50 h 50"/>
                <a:gd name="T4" fmla="*/ 24 w 50"/>
                <a:gd name="T5" fmla="*/ 27 h 50"/>
                <a:gd name="T6" fmla="*/ 5 w 50"/>
                <a:gd name="T7" fmla="*/ 36 h 50"/>
                <a:gd name="T8" fmla="*/ 0 w 50"/>
                <a:gd name="T9" fmla="*/ 28 h 50"/>
                <a:gd name="T10" fmla="*/ 41 w 50"/>
                <a:gd name="T11" fmla="*/ 0 h 50"/>
                <a:gd name="T12" fmla="*/ 50 w 50"/>
                <a:gd name="T13" fmla="*/ 6 h 50"/>
                <a:gd name="T14" fmla="*/ 33 w 50"/>
                <a:gd name="T15" fmla="*/ 21 h 50"/>
                <a:gd name="T16" fmla="*/ 33 w 50"/>
                <a:gd name="T17" fmla="*/ 50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0" h="50">
                  <a:moveTo>
                    <a:pt x="33" y="50"/>
                  </a:moveTo>
                  <a:cubicBezTo>
                    <a:pt x="24" y="50"/>
                    <a:pt x="24" y="50"/>
                    <a:pt x="24" y="50"/>
                  </a:cubicBezTo>
                  <a:cubicBezTo>
                    <a:pt x="24" y="27"/>
                    <a:pt x="24" y="27"/>
                    <a:pt x="24" y="27"/>
                  </a:cubicBezTo>
                  <a:cubicBezTo>
                    <a:pt x="17" y="31"/>
                    <a:pt x="12" y="33"/>
                    <a:pt x="5" y="36"/>
                  </a:cubicBezTo>
                  <a:cubicBezTo>
                    <a:pt x="0" y="28"/>
                    <a:pt x="0" y="28"/>
                    <a:pt x="0" y="28"/>
                  </a:cubicBezTo>
                  <a:cubicBezTo>
                    <a:pt x="24" y="21"/>
                    <a:pt x="37" y="6"/>
                    <a:pt x="41" y="0"/>
                  </a:cubicBezTo>
                  <a:cubicBezTo>
                    <a:pt x="50" y="6"/>
                    <a:pt x="50" y="6"/>
                    <a:pt x="50" y="6"/>
                  </a:cubicBezTo>
                  <a:cubicBezTo>
                    <a:pt x="47" y="8"/>
                    <a:pt x="42" y="14"/>
                    <a:pt x="33" y="21"/>
                  </a:cubicBezTo>
                  <a:lnTo>
                    <a:pt x="33" y="50"/>
                  </a:lnTo>
                  <a:close/>
                </a:path>
              </a:pathLst>
            </a:custGeom>
            <a:solidFill>
              <a:srgbClr val="E9931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19" name="Freeform 12"/>
            <p:cNvSpPr>
              <a:spLocks/>
            </p:cNvSpPr>
            <p:nvPr/>
          </p:nvSpPr>
          <p:spPr bwMode="auto">
            <a:xfrm>
              <a:off x="9256713" y="4683126"/>
              <a:ext cx="69850" cy="93663"/>
            </a:xfrm>
            <a:custGeom>
              <a:avLst/>
              <a:gdLst>
                <a:gd name="T0" fmla="*/ 10 w 37"/>
                <a:gd name="T1" fmla="*/ 0 h 50"/>
                <a:gd name="T2" fmla="*/ 10 w 37"/>
                <a:gd name="T3" fmla="*/ 14 h 50"/>
                <a:gd name="T4" fmla="*/ 37 w 37"/>
                <a:gd name="T5" fmla="*/ 26 h 50"/>
                <a:gd name="T6" fmla="*/ 32 w 37"/>
                <a:gd name="T7" fmla="*/ 35 h 50"/>
                <a:gd name="T8" fmla="*/ 10 w 37"/>
                <a:gd name="T9" fmla="*/ 23 h 50"/>
                <a:gd name="T10" fmla="*/ 10 w 37"/>
                <a:gd name="T11" fmla="*/ 50 h 50"/>
                <a:gd name="T12" fmla="*/ 0 w 37"/>
                <a:gd name="T13" fmla="*/ 50 h 50"/>
                <a:gd name="T14" fmla="*/ 0 w 37"/>
                <a:gd name="T15" fmla="*/ 0 h 50"/>
                <a:gd name="T16" fmla="*/ 10 w 37"/>
                <a:gd name="T17" fmla="*/ 0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7" h="50">
                  <a:moveTo>
                    <a:pt x="10" y="0"/>
                  </a:moveTo>
                  <a:cubicBezTo>
                    <a:pt x="10" y="14"/>
                    <a:pt x="10" y="14"/>
                    <a:pt x="10" y="14"/>
                  </a:cubicBezTo>
                  <a:cubicBezTo>
                    <a:pt x="19" y="16"/>
                    <a:pt x="29" y="21"/>
                    <a:pt x="37" y="26"/>
                  </a:cubicBezTo>
                  <a:cubicBezTo>
                    <a:pt x="32" y="35"/>
                    <a:pt x="32" y="35"/>
                    <a:pt x="32" y="35"/>
                  </a:cubicBezTo>
                  <a:cubicBezTo>
                    <a:pt x="26" y="31"/>
                    <a:pt x="17" y="26"/>
                    <a:pt x="10" y="23"/>
                  </a:cubicBezTo>
                  <a:cubicBezTo>
                    <a:pt x="10" y="50"/>
                    <a:pt x="10" y="50"/>
                    <a:pt x="10" y="50"/>
                  </a:cubicBezTo>
                  <a:cubicBezTo>
                    <a:pt x="0" y="50"/>
                    <a:pt x="0" y="50"/>
                    <a:pt x="0" y="50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10" y="0"/>
                  </a:lnTo>
                  <a:close/>
                </a:path>
              </a:pathLst>
            </a:custGeom>
            <a:solidFill>
              <a:srgbClr val="E9931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0" name="Freeform 13"/>
            <p:cNvSpPr>
              <a:spLocks noEditPoints="1"/>
            </p:cNvSpPr>
            <p:nvPr/>
          </p:nvSpPr>
          <p:spPr bwMode="auto">
            <a:xfrm>
              <a:off x="8586788" y="4683126"/>
              <a:ext cx="96838" cy="93663"/>
            </a:xfrm>
            <a:custGeom>
              <a:avLst/>
              <a:gdLst>
                <a:gd name="T0" fmla="*/ 14 w 51"/>
                <a:gd name="T1" fmla="*/ 0 h 50"/>
                <a:gd name="T2" fmla="*/ 23 w 51"/>
                <a:gd name="T3" fmla="*/ 0 h 50"/>
                <a:gd name="T4" fmla="*/ 23 w 51"/>
                <a:gd name="T5" fmla="*/ 4 h 50"/>
                <a:gd name="T6" fmla="*/ 48 w 51"/>
                <a:gd name="T7" fmla="*/ 4 h 50"/>
                <a:gd name="T8" fmla="*/ 48 w 51"/>
                <a:gd name="T9" fmla="*/ 13 h 50"/>
                <a:gd name="T10" fmla="*/ 22 w 51"/>
                <a:gd name="T11" fmla="*/ 13 h 50"/>
                <a:gd name="T12" fmla="*/ 22 w 51"/>
                <a:gd name="T13" fmla="*/ 16 h 50"/>
                <a:gd name="T14" fmla="*/ 28 w 51"/>
                <a:gd name="T15" fmla="*/ 16 h 50"/>
                <a:gd name="T16" fmla="*/ 51 w 51"/>
                <a:gd name="T17" fmla="*/ 33 h 50"/>
                <a:gd name="T18" fmla="*/ 28 w 51"/>
                <a:gd name="T19" fmla="*/ 50 h 50"/>
                <a:gd name="T20" fmla="*/ 25 w 51"/>
                <a:gd name="T21" fmla="*/ 42 h 50"/>
                <a:gd name="T22" fmla="*/ 37 w 51"/>
                <a:gd name="T23" fmla="*/ 40 h 50"/>
                <a:gd name="T24" fmla="*/ 42 w 51"/>
                <a:gd name="T25" fmla="*/ 32 h 50"/>
                <a:gd name="T26" fmla="*/ 35 w 51"/>
                <a:gd name="T27" fmla="*/ 24 h 50"/>
                <a:gd name="T28" fmla="*/ 12 w 51"/>
                <a:gd name="T29" fmla="*/ 47 h 50"/>
                <a:gd name="T30" fmla="*/ 0 w 51"/>
                <a:gd name="T31" fmla="*/ 36 h 50"/>
                <a:gd name="T32" fmla="*/ 14 w 51"/>
                <a:gd name="T33" fmla="*/ 19 h 50"/>
                <a:gd name="T34" fmla="*/ 14 w 51"/>
                <a:gd name="T35" fmla="*/ 13 h 50"/>
                <a:gd name="T36" fmla="*/ 3 w 51"/>
                <a:gd name="T37" fmla="*/ 13 h 50"/>
                <a:gd name="T38" fmla="*/ 3 w 51"/>
                <a:gd name="T39" fmla="*/ 4 h 50"/>
                <a:gd name="T40" fmla="*/ 14 w 51"/>
                <a:gd name="T41" fmla="*/ 4 h 50"/>
                <a:gd name="T42" fmla="*/ 14 w 51"/>
                <a:gd name="T43" fmla="*/ 0 h 50"/>
                <a:gd name="T44" fmla="*/ 28 w 51"/>
                <a:gd name="T45" fmla="*/ 23 h 50"/>
                <a:gd name="T46" fmla="*/ 23 w 51"/>
                <a:gd name="T47" fmla="*/ 24 h 50"/>
                <a:gd name="T48" fmla="*/ 24 w 51"/>
                <a:gd name="T49" fmla="*/ 32 h 50"/>
                <a:gd name="T50" fmla="*/ 28 w 51"/>
                <a:gd name="T51" fmla="*/ 23 h 50"/>
                <a:gd name="T52" fmla="*/ 14 w 51"/>
                <a:gd name="T53" fmla="*/ 27 h 50"/>
                <a:gd name="T54" fmla="*/ 9 w 51"/>
                <a:gd name="T55" fmla="*/ 35 h 50"/>
                <a:gd name="T56" fmla="*/ 13 w 51"/>
                <a:gd name="T57" fmla="*/ 40 h 50"/>
                <a:gd name="T58" fmla="*/ 17 w 51"/>
                <a:gd name="T59" fmla="*/ 38 h 50"/>
                <a:gd name="T60" fmla="*/ 14 w 51"/>
                <a:gd name="T61" fmla="*/ 27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51" h="50">
                  <a:moveTo>
                    <a:pt x="14" y="0"/>
                  </a:moveTo>
                  <a:cubicBezTo>
                    <a:pt x="23" y="0"/>
                    <a:pt x="23" y="0"/>
                    <a:pt x="23" y="0"/>
                  </a:cubicBezTo>
                  <a:cubicBezTo>
                    <a:pt x="23" y="4"/>
                    <a:pt x="23" y="4"/>
                    <a:pt x="23" y="4"/>
                  </a:cubicBezTo>
                  <a:cubicBezTo>
                    <a:pt x="48" y="4"/>
                    <a:pt x="48" y="4"/>
                    <a:pt x="48" y="4"/>
                  </a:cubicBezTo>
                  <a:cubicBezTo>
                    <a:pt x="48" y="13"/>
                    <a:pt x="48" y="13"/>
                    <a:pt x="48" y="13"/>
                  </a:cubicBezTo>
                  <a:cubicBezTo>
                    <a:pt x="22" y="13"/>
                    <a:pt x="22" y="13"/>
                    <a:pt x="22" y="13"/>
                  </a:cubicBezTo>
                  <a:cubicBezTo>
                    <a:pt x="22" y="14"/>
                    <a:pt x="22" y="15"/>
                    <a:pt x="22" y="16"/>
                  </a:cubicBezTo>
                  <a:cubicBezTo>
                    <a:pt x="23" y="16"/>
                    <a:pt x="25" y="16"/>
                    <a:pt x="28" y="16"/>
                  </a:cubicBezTo>
                  <a:cubicBezTo>
                    <a:pt x="41" y="16"/>
                    <a:pt x="51" y="22"/>
                    <a:pt x="51" y="33"/>
                  </a:cubicBezTo>
                  <a:cubicBezTo>
                    <a:pt x="51" y="49"/>
                    <a:pt x="33" y="50"/>
                    <a:pt x="28" y="50"/>
                  </a:cubicBezTo>
                  <a:cubicBezTo>
                    <a:pt x="25" y="42"/>
                    <a:pt x="25" y="42"/>
                    <a:pt x="25" y="42"/>
                  </a:cubicBezTo>
                  <a:cubicBezTo>
                    <a:pt x="32" y="42"/>
                    <a:pt x="34" y="42"/>
                    <a:pt x="37" y="40"/>
                  </a:cubicBezTo>
                  <a:cubicBezTo>
                    <a:pt x="40" y="39"/>
                    <a:pt x="42" y="36"/>
                    <a:pt x="42" y="32"/>
                  </a:cubicBezTo>
                  <a:cubicBezTo>
                    <a:pt x="42" y="32"/>
                    <a:pt x="42" y="26"/>
                    <a:pt x="35" y="24"/>
                  </a:cubicBezTo>
                  <a:cubicBezTo>
                    <a:pt x="33" y="34"/>
                    <a:pt x="23" y="47"/>
                    <a:pt x="12" y="47"/>
                  </a:cubicBezTo>
                  <a:cubicBezTo>
                    <a:pt x="2" y="47"/>
                    <a:pt x="0" y="40"/>
                    <a:pt x="0" y="36"/>
                  </a:cubicBezTo>
                  <a:cubicBezTo>
                    <a:pt x="0" y="27"/>
                    <a:pt x="8" y="21"/>
                    <a:pt x="14" y="19"/>
                  </a:cubicBezTo>
                  <a:cubicBezTo>
                    <a:pt x="14" y="16"/>
                    <a:pt x="14" y="14"/>
                    <a:pt x="14" y="13"/>
                  </a:cubicBezTo>
                  <a:cubicBezTo>
                    <a:pt x="3" y="13"/>
                    <a:pt x="3" y="13"/>
                    <a:pt x="3" y="13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14" y="4"/>
                    <a:pt x="14" y="4"/>
                    <a:pt x="14" y="4"/>
                  </a:cubicBezTo>
                  <a:lnTo>
                    <a:pt x="14" y="0"/>
                  </a:lnTo>
                  <a:close/>
                  <a:moveTo>
                    <a:pt x="28" y="23"/>
                  </a:moveTo>
                  <a:cubicBezTo>
                    <a:pt x="26" y="23"/>
                    <a:pt x="25" y="23"/>
                    <a:pt x="23" y="24"/>
                  </a:cubicBezTo>
                  <a:cubicBezTo>
                    <a:pt x="23" y="26"/>
                    <a:pt x="23" y="29"/>
                    <a:pt x="24" y="32"/>
                  </a:cubicBezTo>
                  <a:cubicBezTo>
                    <a:pt x="26" y="28"/>
                    <a:pt x="27" y="26"/>
                    <a:pt x="28" y="23"/>
                  </a:cubicBezTo>
                  <a:moveTo>
                    <a:pt x="14" y="27"/>
                  </a:moveTo>
                  <a:cubicBezTo>
                    <a:pt x="13" y="28"/>
                    <a:pt x="9" y="31"/>
                    <a:pt x="9" y="35"/>
                  </a:cubicBezTo>
                  <a:cubicBezTo>
                    <a:pt x="9" y="36"/>
                    <a:pt x="9" y="40"/>
                    <a:pt x="13" y="40"/>
                  </a:cubicBezTo>
                  <a:cubicBezTo>
                    <a:pt x="13" y="40"/>
                    <a:pt x="15" y="39"/>
                    <a:pt x="17" y="38"/>
                  </a:cubicBezTo>
                  <a:cubicBezTo>
                    <a:pt x="16" y="36"/>
                    <a:pt x="15" y="32"/>
                    <a:pt x="14" y="27"/>
                  </a:cubicBezTo>
                </a:path>
              </a:pathLst>
            </a:custGeom>
            <a:solidFill>
              <a:srgbClr val="E9931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1" name="Freeform 14"/>
            <p:cNvSpPr>
              <a:spLocks noEditPoints="1"/>
            </p:cNvSpPr>
            <p:nvPr/>
          </p:nvSpPr>
          <p:spPr bwMode="auto">
            <a:xfrm>
              <a:off x="8696326" y="4686301"/>
              <a:ext cx="95250" cy="88900"/>
            </a:xfrm>
            <a:custGeom>
              <a:avLst/>
              <a:gdLst>
                <a:gd name="T0" fmla="*/ 10 w 50"/>
                <a:gd name="T1" fmla="*/ 1 h 47"/>
                <a:gd name="T2" fmla="*/ 9 w 50"/>
                <a:gd name="T3" fmla="*/ 19 h 47"/>
                <a:gd name="T4" fmla="*/ 14 w 50"/>
                <a:gd name="T5" fmla="*/ 36 h 47"/>
                <a:gd name="T6" fmla="*/ 21 w 50"/>
                <a:gd name="T7" fmla="*/ 26 h 47"/>
                <a:gd name="T8" fmla="*/ 28 w 50"/>
                <a:gd name="T9" fmla="*/ 30 h 47"/>
                <a:gd name="T10" fmla="*/ 13 w 50"/>
                <a:gd name="T11" fmla="*/ 47 h 47"/>
                <a:gd name="T12" fmla="*/ 0 w 50"/>
                <a:gd name="T13" fmla="*/ 18 h 47"/>
                <a:gd name="T14" fmla="*/ 1 w 50"/>
                <a:gd name="T15" fmla="*/ 0 h 47"/>
                <a:gd name="T16" fmla="*/ 10 w 50"/>
                <a:gd name="T17" fmla="*/ 1 h 47"/>
                <a:gd name="T18" fmla="*/ 40 w 50"/>
                <a:gd name="T19" fmla="*/ 41 h 47"/>
                <a:gd name="T20" fmla="*/ 40 w 50"/>
                <a:gd name="T21" fmla="*/ 37 h 47"/>
                <a:gd name="T22" fmla="*/ 30 w 50"/>
                <a:gd name="T23" fmla="*/ 6 h 47"/>
                <a:gd name="T24" fmla="*/ 38 w 50"/>
                <a:gd name="T25" fmla="*/ 2 h 47"/>
                <a:gd name="T26" fmla="*/ 50 w 50"/>
                <a:gd name="T27" fmla="*/ 41 h 47"/>
                <a:gd name="T28" fmla="*/ 40 w 50"/>
                <a:gd name="T29" fmla="*/ 41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50" h="47">
                  <a:moveTo>
                    <a:pt x="10" y="1"/>
                  </a:moveTo>
                  <a:cubicBezTo>
                    <a:pt x="9" y="7"/>
                    <a:pt x="9" y="13"/>
                    <a:pt x="9" y="19"/>
                  </a:cubicBezTo>
                  <a:cubicBezTo>
                    <a:pt x="9" y="24"/>
                    <a:pt x="9" y="36"/>
                    <a:pt x="14" y="36"/>
                  </a:cubicBezTo>
                  <a:cubicBezTo>
                    <a:pt x="17" y="36"/>
                    <a:pt x="19" y="30"/>
                    <a:pt x="21" y="26"/>
                  </a:cubicBezTo>
                  <a:cubicBezTo>
                    <a:pt x="28" y="30"/>
                    <a:pt x="28" y="30"/>
                    <a:pt x="28" y="30"/>
                  </a:cubicBezTo>
                  <a:cubicBezTo>
                    <a:pt x="26" y="35"/>
                    <a:pt x="22" y="47"/>
                    <a:pt x="13" y="47"/>
                  </a:cubicBezTo>
                  <a:cubicBezTo>
                    <a:pt x="1" y="47"/>
                    <a:pt x="0" y="27"/>
                    <a:pt x="0" y="18"/>
                  </a:cubicBezTo>
                  <a:cubicBezTo>
                    <a:pt x="0" y="12"/>
                    <a:pt x="0" y="5"/>
                    <a:pt x="1" y="0"/>
                  </a:cubicBezTo>
                  <a:lnTo>
                    <a:pt x="10" y="1"/>
                  </a:lnTo>
                  <a:close/>
                  <a:moveTo>
                    <a:pt x="40" y="41"/>
                  </a:moveTo>
                  <a:cubicBezTo>
                    <a:pt x="40" y="40"/>
                    <a:pt x="40" y="39"/>
                    <a:pt x="40" y="37"/>
                  </a:cubicBezTo>
                  <a:cubicBezTo>
                    <a:pt x="40" y="18"/>
                    <a:pt x="34" y="9"/>
                    <a:pt x="30" y="6"/>
                  </a:cubicBezTo>
                  <a:cubicBezTo>
                    <a:pt x="38" y="2"/>
                    <a:pt x="38" y="2"/>
                    <a:pt x="38" y="2"/>
                  </a:cubicBezTo>
                  <a:cubicBezTo>
                    <a:pt x="43" y="7"/>
                    <a:pt x="50" y="15"/>
                    <a:pt x="50" y="41"/>
                  </a:cubicBezTo>
                  <a:lnTo>
                    <a:pt x="40" y="41"/>
                  </a:lnTo>
                  <a:close/>
                </a:path>
              </a:pathLst>
            </a:custGeom>
            <a:solidFill>
              <a:srgbClr val="E9931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8802688" y="4683126"/>
              <a:ext cx="93663" cy="93663"/>
            </a:xfrm>
            <a:custGeom>
              <a:avLst/>
              <a:gdLst>
                <a:gd name="T0" fmla="*/ 20 w 50"/>
                <a:gd name="T1" fmla="*/ 0 h 50"/>
                <a:gd name="T2" fmla="*/ 19 w 50"/>
                <a:gd name="T3" fmla="*/ 6 h 50"/>
                <a:gd name="T4" fmla="*/ 32 w 50"/>
                <a:gd name="T5" fmla="*/ 6 h 50"/>
                <a:gd name="T6" fmla="*/ 32 w 50"/>
                <a:gd name="T7" fmla="*/ 15 h 50"/>
                <a:gd name="T8" fmla="*/ 18 w 50"/>
                <a:gd name="T9" fmla="*/ 15 h 50"/>
                <a:gd name="T10" fmla="*/ 9 w 50"/>
                <a:gd name="T11" fmla="*/ 50 h 50"/>
                <a:gd name="T12" fmla="*/ 0 w 50"/>
                <a:gd name="T13" fmla="*/ 47 h 50"/>
                <a:gd name="T14" fmla="*/ 9 w 50"/>
                <a:gd name="T15" fmla="*/ 15 h 50"/>
                <a:gd name="T16" fmla="*/ 1 w 50"/>
                <a:gd name="T17" fmla="*/ 15 h 50"/>
                <a:gd name="T18" fmla="*/ 1 w 50"/>
                <a:gd name="T19" fmla="*/ 6 h 50"/>
                <a:gd name="T20" fmla="*/ 10 w 50"/>
                <a:gd name="T21" fmla="*/ 6 h 50"/>
                <a:gd name="T22" fmla="*/ 10 w 50"/>
                <a:gd name="T23" fmla="*/ 0 h 50"/>
                <a:gd name="T24" fmla="*/ 20 w 50"/>
                <a:gd name="T25" fmla="*/ 0 h 50"/>
                <a:gd name="T26" fmla="*/ 49 w 50"/>
                <a:gd name="T27" fmla="*/ 23 h 50"/>
                <a:gd name="T28" fmla="*/ 43 w 50"/>
                <a:gd name="T29" fmla="*/ 23 h 50"/>
                <a:gd name="T30" fmla="*/ 28 w 50"/>
                <a:gd name="T31" fmla="*/ 25 h 50"/>
                <a:gd name="T32" fmla="*/ 25 w 50"/>
                <a:gd name="T33" fmla="*/ 18 h 50"/>
                <a:gd name="T34" fmla="*/ 49 w 50"/>
                <a:gd name="T35" fmla="*/ 14 h 50"/>
                <a:gd name="T36" fmla="*/ 49 w 50"/>
                <a:gd name="T37" fmla="*/ 23 h 50"/>
                <a:gd name="T38" fmla="*/ 31 w 50"/>
                <a:gd name="T39" fmla="*/ 33 h 50"/>
                <a:gd name="T40" fmla="*/ 29 w 50"/>
                <a:gd name="T41" fmla="*/ 38 h 50"/>
                <a:gd name="T42" fmla="*/ 38 w 50"/>
                <a:gd name="T43" fmla="*/ 41 h 50"/>
                <a:gd name="T44" fmla="*/ 50 w 50"/>
                <a:gd name="T45" fmla="*/ 41 h 50"/>
                <a:gd name="T46" fmla="*/ 50 w 50"/>
                <a:gd name="T47" fmla="*/ 50 h 50"/>
                <a:gd name="T48" fmla="*/ 42 w 50"/>
                <a:gd name="T49" fmla="*/ 50 h 50"/>
                <a:gd name="T50" fmla="*/ 26 w 50"/>
                <a:gd name="T51" fmla="*/ 48 h 50"/>
                <a:gd name="T52" fmla="*/ 20 w 50"/>
                <a:gd name="T53" fmla="*/ 39 h 50"/>
                <a:gd name="T54" fmla="*/ 25 w 50"/>
                <a:gd name="T55" fmla="*/ 29 h 50"/>
                <a:gd name="T56" fmla="*/ 31 w 50"/>
                <a:gd name="T57" fmla="*/ 33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50" h="50">
                  <a:moveTo>
                    <a:pt x="20" y="0"/>
                  </a:moveTo>
                  <a:cubicBezTo>
                    <a:pt x="20" y="2"/>
                    <a:pt x="20" y="2"/>
                    <a:pt x="19" y="6"/>
                  </a:cubicBezTo>
                  <a:cubicBezTo>
                    <a:pt x="32" y="6"/>
                    <a:pt x="32" y="6"/>
                    <a:pt x="32" y="6"/>
                  </a:cubicBezTo>
                  <a:cubicBezTo>
                    <a:pt x="32" y="15"/>
                    <a:pt x="32" y="15"/>
                    <a:pt x="32" y="15"/>
                  </a:cubicBezTo>
                  <a:cubicBezTo>
                    <a:pt x="18" y="15"/>
                    <a:pt x="18" y="15"/>
                    <a:pt x="18" y="15"/>
                  </a:cubicBezTo>
                  <a:cubicBezTo>
                    <a:pt x="16" y="28"/>
                    <a:pt x="14" y="35"/>
                    <a:pt x="9" y="50"/>
                  </a:cubicBezTo>
                  <a:cubicBezTo>
                    <a:pt x="0" y="47"/>
                    <a:pt x="0" y="47"/>
                    <a:pt x="0" y="47"/>
                  </a:cubicBezTo>
                  <a:cubicBezTo>
                    <a:pt x="4" y="38"/>
                    <a:pt x="7" y="25"/>
                    <a:pt x="9" y="15"/>
                  </a:cubicBezTo>
                  <a:cubicBezTo>
                    <a:pt x="1" y="15"/>
                    <a:pt x="1" y="15"/>
                    <a:pt x="1" y="15"/>
                  </a:cubicBezTo>
                  <a:cubicBezTo>
                    <a:pt x="1" y="6"/>
                    <a:pt x="1" y="6"/>
                    <a:pt x="1" y="6"/>
                  </a:cubicBezTo>
                  <a:cubicBezTo>
                    <a:pt x="10" y="6"/>
                    <a:pt x="10" y="6"/>
                    <a:pt x="10" y="6"/>
                  </a:cubicBezTo>
                  <a:cubicBezTo>
                    <a:pt x="10" y="4"/>
                    <a:pt x="10" y="3"/>
                    <a:pt x="10" y="0"/>
                  </a:cubicBezTo>
                  <a:lnTo>
                    <a:pt x="20" y="0"/>
                  </a:lnTo>
                  <a:close/>
                  <a:moveTo>
                    <a:pt x="49" y="23"/>
                  </a:moveTo>
                  <a:cubicBezTo>
                    <a:pt x="47" y="23"/>
                    <a:pt x="46" y="23"/>
                    <a:pt x="43" y="23"/>
                  </a:cubicBezTo>
                  <a:cubicBezTo>
                    <a:pt x="35" y="23"/>
                    <a:pt x="31" y="24"/>
                    <a:pt x="28" y="25"/>
                  </a:cubicBezTo>
                  <a:cubicBezTo>
                    <a:pt x="25" y="18"/>
                    <a:pt x="25" y="18"/>
                    <a:pt x="25" y="18"/>
                  </a:cubicBezTo>
                  <a:cubicBezTo>
                    <a:pt x="30" y="15"/>
                    <a:pt x="37" y="14"/>
                    <a:pt x="49" y="14"/>
                  </a:cubicBezTo>
                  <a:lnTo>
                    <a:pt x="49" y="23"/>
                  </a:lnTo>
                  <a:close/>
                  <a:moveTo>
                    <a:pt x="31" y="33"/>
                  </a:moveTo>
                  <a:cubicBezTo>
                    <a:pt x="30" y="34"/>
                    <a:pt x="29" y="36"/>
                    <a:pt x="29" y="38"/>
                  </a:cubicBezTo>
                  <a:cubicBezTo>
                    <a:pt x="29" y="41"/>
                    <a:pt x="32" y="41"/>
                    <a:pt x="38" y="41"/>
                  </a:cubicBezTo>
                  <a:cubicBezTo>
                    <a:pt x="45" y="41"/>
                    <a:pt x="48" y="41"/>
                    <a:pt x="50" y="41"/>
                  </a:cubicBezTo>
                  <a:cubicBezTo>
                    <a:pt x="50" y="50"/>
                    <a:pt x="50" y="50"/>
                    <a:pt x="50" y="50"/>
                  </a:cubicBezTo>
                  <a:cubicBezTo>
                    <a:pt x="48" y="50"/>
                    <a:pt x="47" y="50"/>
                    <a:pt x="42" y="50"/>
                  </a:cubicBezTo>
                  <a:cubicBezTo>
                    <a:pt x="34" y="50"/>
                    <a:pt x="29" y="49"/>
                    <a:pt x="26" y="48"/>
                  </a:cubicBezTo>
                  <a:cubicBezTo>
                    <a:pt x="24" y="47"/>
                    <a:pt x="20" y="45"/>
                    <a:pt x="20" y="39"/>
                  </a:cubicBezTo>
                  <a:cubicBezTo>
                    <a:pt x="20" y="38"/>
                    <a:pt x="20" y="34"/>
                    <a:pt x="25" y="29"/>
                  </a:cubicBezTo>
                  <a:lnTo>
                    <a:pt x="31" y="33"/>
                  </a:lnTo>
                  <a:close/>
                </a:path>
              </a:pathLst>
            </a:custGeom>
            <a:solidFill>
              <a:srgbClr val="E9931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4" name="Freeform 16"/>
            <p:cNvSpPr>
              <a:spLocks noEditPoints="1"/>
            </p:cNvSpPr>
            <p:nvPr/>
          </p:nvSpPr>
          <p:spPr bwMode="auto">
            <a:xfrm>
              <a:off x="8909051" y="4686301"/>
              <a:ext cx="96838" cy="88900"/>
            </a:xfrm>
            <a:custGeom>
              <a:avLst/>
              <a:gdLst>
                <a:gd name="T0" fmla="*/ 11 w 51"/>
                <a:gd name="T1" fmla="*/ 1 h 47"/>
                <a:gd name="T2" fmla="*/ 9 w 51"/>
                <a:gd name="T3" fmla="*/ 19 h 47"/>
                <a:gd name="T4" fmla="*/ 14 w 51"/>
                <a:gd name="T5" fmla="*/ 36 h 47"/>
                <a:gd name="T6" fmla="*/ 21 w 51"/>
                <a:gd name="T7" fmla="*/ 26 h 47"/>
                <a:gd name="T8" fmla="*/ 29 w 51"/>
                <a:gd name="T9" fmla="*/ 30 h 47"/>
                <a:gd name="T10" fmla="*/ 14 w 51"/>
                <a:gd name="T11" fmla="*/ 47 h 47"/>
                <a:gd name="T12" fmla="*/ 0 w 51"/>
                <a:gd name="T13" fmla="*/ 18 h 47"/>
                <a:gd name="T14" fmla="*/ 1 w 51"/>
                <a:gd name="T15" fmla="*/ 0 h 47"/>
                <a:gd name="T16" fmla="*/ 11 w 51"/>
                <a:gd name="T17" fmla="*/ 1 h 47"/>
                <a:gd name="T18" fmla="*/ 41 w 51"/>
                <a:gd name="T19" fmla="*/ 41 h 47"/>
                <a:gd name="T20" fmla="*/ 41 w 51"/>
                <a:gd name="T21" fmla="*/ 37 h 47"/>
                <a:gd name="T22" fmla="*/ 31 w 51"/>
                <a:gd name="T23" fmla="*/ 6 h 47"/>
                <a:gd name="T24" fmla="*/ 38 w 51"/>
                <a:gd name="T25" fmla="*/ 2 h 47"/>
                <a:gd name="T26" fmla="*/ 50 w 51"/>
                <a:gd name="T27" fmla="*/ 41 h 47"/>
                <a:gd name="T28" fmla="*/ 41 w 51"/>
                <a:gd name="T29" fmla="*/ 41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51" h="47">
                  <a:moveTo>
                    <a:pt x="11" y="1"/>
                  </a:moveTo>
                  <a:cubicBezTo>
                    <a:pt x="10" y="7"/>
                    <a:pt x="9" y="13"/>
                    <a:pt x="9" y="19"/>
                  </a:cubicBezTo>
                  <a:cubicBezTo>
                    <a:pt x="9" y="24"/>
                    <a:pt x="10" y="36"/>
                    <a:pt x="14" y="36"/>
                  </a:cubicBezTo>
                  <a:cubicBezTo>
                    <a:pt x="17" y="36"/>
                    <a:pt x="20" y="30"/>
                    <a:pt x="21" y="26"/>
                  </a:cubicBezTo>
                  <a:cubicBezTo>
                    <a:pt x="29" y="30"/>
                    <a:pt x="29" y="30"/>
                    <a:pt x="29" y="30"/>
                  </a:cubicBezTo>
                  <a:cubicBezTo>
                    <a:pt x="27" y="35"/>
                    <a:pt x="22" y="47"/>
                    <a:pt x="14" y="47"/>
                  </a:cubicBezTo>
                  <a:cubicBezTo>
                    <a:pt x="2" y="47"/>
                    <a:pt x="0" y="27"/>
                    <a:pt x="0" y="18"/>
                  </a:cubicBezTo>
                  <a:cubicBezTo>
                    <a:pt x="0" y="12"/>
                    <a:pt x="1" y="5"/>
                    <a:pt x="1" y="0"/>
                  </a:cubicBezTo>
                  <a:lnTo>
                    <a:pt x="11" y="1"/>
                  </a:lnTo>
                  <a:close/>
                  <a:moveTo>
                    <a:pt x="41" y="41"/>
                  </a:moveTo>
                  <a:cubicBezTo>
                    <a:pt x="41" y="40"/>
                    <a:pt x="41" y="39"/>
                    <a:pt x="41" y="37"/>
                  </a:cubicBezTo>
                  <a:cubicBezTo>
                    <a:pt x="41" y="18"/>
                    <a:pt x="34" y="9"/>
                    <a:pt x="31" y="6"/>
                  </a:cubicBezTo>
                  <a:cubicBezTo>
                    <a:pt x="38" y="2"/>
                    <a:pt x="38" y="2"/>
                    <a:pt x="38" y="2"/>
                  </a:cubicBezTo>
                  <a:cubicBezTo>
                    <a:pt x="43" y="7"/>
                    <a:pt x="51" y="15"/>
                    <a:pt x="50" y="41"/>
                  </a:cubicBezTo>
                  <a:lnTo>
                    <a:pt x="41" y="41"/>
                  </a:lnTo>
                  <a:close/>
                </a:path>
              </a:pathLst>
            </a:custGeom>
            <a:solidFill>
              <a:srgbClr val="E9931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5" name="Freeform 17"/>
            <p:cNvSpPr>
              <a:spLocks/>
            </p:cNvSpPr>
            <p:nvPr/>
          </p:nvSpPr>
          <p:spPr bwMode="auto">
            <a:xfrm>
              <a:off x="9017001" y="4683126"/>
              <a:ext cx="90488" cy="92075"/>
            </a:xfrm>
            <a:custGeom>
              <a:avLst/>
              <a:gdLst>
                <a:gd name="T0" fmla="*/ 41 w 48"/>
                <a:gd name="T1" fmla="*/ 41 h 49"/>
                <a:gd name="T2" fmla="*/ 31 w 48"/>
                <a:gd name="T3" fmla="*/ 31 h 49"/>
                <a:gd name="T4" fmla="*/ 6 w 48"/>
                <a:gd name="T5" fmla="*/ 49 h 49"/>
                <a:gd name="T6" fmla="*/ 0 w 48"/>
                <a:gd name="T7" fmla="*/ 42 h 49"/>
                <a:gd name="T8" fmla="*/ 23 w 48"/>
                <a:gd name="T9" fmla="*/ 25 h 49"/>
                <a:gd name="T10" fmla="*/ 8 w 48"/>
                <a:gd name="T11" fmla="*/ 15 h 49"/>
                <a:gd name="T12" fmla="*/ 14 w 48"/>
                <a:gd name="T13" fmla="*/ 8 h 49"/>
                <a:gd name="T14" fmla="*/ 29 w 48"/>
                <a:gd name="T15" fmla="*/ 17 h 49"/>
                <a:gd name="T16" fmla="*/ 37 w 48"/>
                <a:gd name="T17" fmla="*/ 0 h 49"/>
                <a:gd name="T18" fmla="*/ 46 w 48"/>
                <a:gd name="T19" fmla="*/ 3 h 49"/>
                <a:gd name="T20" fmla="*/ 36 w 48"/>
                <a:gd name="T21" fmla="*/ 23 h 49"/>
                <a:gd name="T22" fmla="*/ 48 w 48"/>
                <a:gd name="T23" fmla="*/ 34 h 49"/>
                <a:gd name="T24" fmla="*/ 41 w 48"/>
                <a:gd name="T25" fmla="*/ 41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8" h="49">
                  <a:moveTo>
                    <a:pt x="41" y="41"/>
                  </a:moveTo>
                  <a:cubicBezTo>
                    <a:pt x="39" y="39"/>
                    <a:pt x="36" y="36"/>
                    <a:pt x="31" y="31"/>
                  </a:cubicBezTo>
                  <a:cubicBezTo>
                    <a:pt x="21" y="42"/>
                    <a:pt x="10" y="47"/>
                    <a:pt x="6" y="49"/>
                  </a:cubicBezTo>
                  <a:cubicBezTo>
                    <a:pt x="0" y="42"/>
                    <a:pt x="0" y="42"/>
                    <a:pt x="0" y="42"/>
                  </a:cubicBezTo>
                  <a:cubicBezTo>
                    <a:pt x="4" y="40"/>
                    <a:pt x="15" y="36"/>
                    <a:pt x="23" y="25"/>
                  </a:cubicBezTo>
                  <a:cubicBezTo>
                    <a:pt x="17" y="20"/>
                    <a:pt x="11" y="17"/>
                    <a:pt x="8" y="15"/>
                  </a:cubicBezTo>
                  <a:cubicBezTo>
                    <a:pt x="14" y="8"/>
                    <a:pt x="14" y="8"/>
                    <a:pt x="14" y="8"/>
                  </a:cubicBezTo>
                  <a:cubicBezTo>
                    <a:pt x="18" y="11"/>
                    <a:pt x="23" y="14"/>
                    <a:pt x="29" y="17"/>
                  </a:cubicBezTo>
                  <a:cubicBezTo>
                    <a:pt x="32" y="12"/>
                    <a:pt x="35" y="6"/>
                    <a:pt x="37" y="0"/>
                  </a:cubicBezTo>
                  <a:cubicBezTo>
                    <a:pt x="46" y="3"/>
                    <a:pt x="46" y="3"/>
                    <a:pt x="46" y="3"/>
                  </a:cubicBezTo>
                  <a:cubicBezTo>
                    <a:pt x="44" y="8"/>
                    <a:pt x="41" y="15"/>
                    <a:pt x="36" y="23"/>
                  </a:cubicBezTo>
                  <a:cubicBezTo>
                    <a:pt x="43" y="28"/>
                    <a:pt x="46" y="32"/>
                    <a:pt x="48" y="34"/>
                  </a:cubicBezTo>
                  <a:lnTo>
                    <a:pt x="41" y="41"/>
                  </a:lnTo>
                  <a:close/>
                </a:path>
              </a:pathLst>
            </a:custGeom>
            <a:solidFill>
              <a:srgbClr val="E9931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30" name="Freeform 18"/>
            <p:cNvSpPr>
              <a:spLocks/>
            </p:cNvSpPr>
            <p:nvPr/>
          </p:nvSpPr>
          <p:spPr bwMode="auto">
            <a:xfrm>
              <a:off x="9123363" y="4679951"/>
              <a:ext cx="93663" cy="95250"/>
            </a:xfrm>
            <a:custGeom>
              <a:avLst/>
              <a:gdLst>
                <a:gd name="T0" fmla="*/ 33 w 50"/>
                <a:gd name="T1" fmla="*/ 50 h 50"/>
                <a:gd name="T2" fmla="*/ 24 w 50"/>
                <a:gd name="T3" fmla="*/ 50 h 50"/>
                <a:gd name="T4" fmla="*/ 24 w 50"/>
                <a:gd name="T5" fmla="*/ 27 h 50"/>
                <a:gd name="T6" fmla="*/ 5 w 50"/>
                <a:gd name="T7" fmla="*/ 36 h 50"/>
                <a:gd name="T8" fmla="*/ 0 w 50"/>
                <a:gd name="T9" fmla="*/ 28 h 50"/>
                <a:gd name="T10" fmla="*/ 41 w 50"/>
                <a:gd name="T11" fmla="*/ 0 h 50"/>
                <a:gd name="T12" fmla="*/ 50 w 50"/>
                <a:gd name="T13" fmla="*/ 6 h 50"/>
                <a:gd name="T14" fmla="*/ 33 w 50"/>
                <a:gd name="T15" fmla="*/ 21 h 50"/>
                <a:gd name="T16" fmla="*/ 33 w 50"/>
                <a:gd name="T17" fmla="*/ 50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0" h="50">
                  <a:moveTo>
                    <a:pt x="33" y="50"/>
                  </a:moveTo>
                  <a:cubicBezTo>
                    <a:pt x="24" y="50"/>
                    <a:pt x="24" y="50"/>
                    <a:pt x="24" y="50"/>
                  </a:cubicBezTo>
                  <a:cubicBezTo>
                    <a:pt x="24" y="27"/>
                    <a:pt x="24" y="27"/>
                    <a:pt x="24" y="27"/>
                  </a:cubicBezTo>
                  <a:cubicBezTo>
                    <a:pt x="17" y="31"/>
                    <a:pt x="12" y="33"/>
                    <a:pt x="5" y="36"/>
                  </a:cubicBezTo>
                  <a:cubicBezTo>
                    <a:pt x="0" y="28"/>
                    <a:pt x="0" y="28"/>
                    <a:pt x="0" y="28"/>
                  </a:cubicBezTo>
                  <a:cubicBezTo>
                    <a:pt x="24" y="21"/>
                    <a:pt x="37" y="6"/>
                    <a:pt x="41" y="0"/>
                  </a:cubicBezTo>
                  <a:cubicBezTo>
                    <a:pt x="50" y="6"/>
                    <a:pt x="50" y="6"/>
                    <a:pt x="50" y="6"/>
                  </a:cubicBezTo>
                  <a:cubicBezTo>
                    <a:pt x="47" y="8"/>
                    <a:pt x="42" y="14"/>
                    <a:pt x="33" y="21"/>
                  </a:cubicBezTo>
                  <a:lnTo>
                    <a:pt x="33" y="50"/>
                  </a:lnTo>
                  <a:close/>
                </a:path>
              </a:pathLst>
            </a:custGeom>
            <a:solidFill>
              <a:srgbClr val="E9931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31" name="Freeform 19"/>
            <p:cNvSpPr>
              <a:spLocks/>
            </p:cNvSpPr>
            <p:nvPr/>
          </p:nvSpPr>
          <p:spPr bwMode="auto">
            <a:xfrm>
              <a:off x="9256713" y="4683126"/>
              <a:ext cx="69850" cy="93663"/>
            </a:xfrm>
            <a:custGeom>
              <a:avLst/>
              <a:gdLst>
                <a:gd name="T0" fmla="*/ 10 w 37"/>
                <a:gd name="T1" fmla="*/ 0 h 50"/>
                <a:gd name="T2" fmla="*/ 10 w 37"/>
                <a:gd name="T3" fmla="*/ 14 h 50"/>
                <a:gd name="T4" fmla="*/ 37 w 37"/>
                <a:gd name="T5" fmla="*/ 26 h 50"/>
                <a:gd name="T6" fmla="*/ 32 w 37"/>
                <a:gd name="T7" fmla="*/ 35 h 50"/>
                <a:gd name="T8" fmla="*/ 10 w 37"/>
                <a:gd name="T9" fmla="*/ 23 h 50"/>
                <a:gd name="T10" fmla="*/ 10 w 37"/>
                <a:gd name="T11" fmla="*/ 50 h 50"/>
                <a:gd name="T12" fmla="*/ 0 w 37"/>
                <a:gd name="T13" fmla="*/ 50 h 50"/>
                <a:gd name="T14" fmla="*/ 0 w 37"/>
                <a:gd name="T15" fmla="*/ 0 h 50"/>
                <a:gd name="T16" fmla="*/ 10 w 37"/>
                <a:gd name="T17" fmla="*/ 0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7" h="50">
                  <a:moveTo>
                    <a:pt x="10" y="0"/>
                  </a:moveTo>
                  <a:cubicBezTo>
                    <a:pt x="10" y="14"/>
                    <a:pt x="10" y="14"/>
                    <a:pt x="10" y="14"/>
                  </a:cubicBezTo>
                  <a:cubicBezTo>
                    <a:pt x="19" y="16"/>
                    <a:pt x="29" y="21"/>
                    <a:pt x="37" y="26"/>
                  </a:cubicBezTo>
                  <a:cubicBezTo>
                    <a:pt x="32" y="35"/>
                    <a:pt x="32" y="35"/>
                    <a:pt x="32" y="35"/>
                  </a:cubicBezTo>
                  <a:cubicBezTo>
                    <a:pt x="26" y="31"/>
                    <a:pt x="17" y="26"/>
                    <a:pt x="10" y="23"/>
                  </a:cubicBezTo>
                  <a:cubicBezTo>
                    <a:pt x="10" y="50"/>
                    <a:pt x="10" y="50"/>
                    <a:pt x="10" y="50"/>
                  </a:cubicBezTo>
                  <a:cubicBezTo>
                    <a:pt x="0" y="50"/>
                    <a:pt x="0" y="50"/>
                    <a:pt x="0" y="50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10" y="0"/>
                  </a:lnTo>
                  <a:close/>
                </a:path>
              </a:pathLst>
            </a:custGeom>
            <a:solidFill>
              <a:srgbClr val="E9931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32" name="Line 20"/>
            <p:cNvSpPr>
              <a:spLocks noChangeShapeType="1"/>
            </p:cNvSpPr>
            <p:nvPr/>
          </p:nvSpPr>
          <p:spPr bwMode="auto">
            <a:xfrm>
              <a:off x="11139488" y="4527551"/>
              <a:ext cx="0" cy="0"/>
            </a:xfrm>
            <a:prstGeom prst="line">
              <a:avLst/>
            </a:prstGeom>
            <a:noFill/>
            <a:ln w="15875" cap="flat">
              <a:solidFill>
                <a:srgbClr val="054B97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34" name="Freeform 21"/>
            <p:cNvSpPr>
              <a:spLocks/>
            </p:cNvSpPr>
            <p:nvPr/>
          </p:nvSpPr>
          <p:spPr bwMode="auto">
            <a:xfrm>
              <a:off x="8743951" y="5273676"/>
              <a:ext cx="107950" cy="104775"/>
            </a:xfrm>
            <a:custGeom>
              <a:avLst/>
              <a:gdLst>
                <a:gd name="T0" fmla="*/ 39 w 57"/>
                <a:gd name="T1" fmla="*/ 0 h 56"/>
                <a:gd name="T2" fmla="*/ 46 w 57"/>
                <a:gd name="T3" fmla="*/ 0 h 56"/>
                <a:gd name="T4" fmla="*/ 46 w 57"/>
                <a:gd name="T5" fmla="*/ 12 h 56"/>
                <a:gd name="T6" fmla="*/ 57 w 57"/>
                <a:gd name="T7" fmla="*/ 12 h 56"/>
                <a:gd name="T8" fmla="*/ 57 w 57"/>
                <a:gd name="T9" fmla="*/ 19 h 56"/>
                <a:gd name="T10" fmla="*/ 46 w 57"/>
                <a:gd name="T11" fmla="*/ 19 h 56"/>
                <a:gd name="T12" fmla="*/ 46 w 57"/>
                <a:gd name="T13" fmla="*/ 25 h 56"/>
                <a:gd name="T14" fmla="*/ 37 w 57"/>
                <a:gd name="T15" fmla="*/ 48 h 56"/>
                <a:gd name="T16" fmla="*/ 16 w 57"/>
                <a:gd name="T17" fmla="*/ 56 h 56"/>
                <a:gd name="T18" fmla="*/ 13 w 57"/>
                <a:gd name="T19" fmla="*/ 49 h 56"/>
                <a:gd name="T20" fmla="*/ 33 w 57"/>
                <a:gd name="T21" fmla="*/ 41 h 56"/>
                <a:gd name="T22" fmla="*/ 39 w 57"/>
                <a:gd name="T23" fmla="*/ 25 h 56"/>
                <a:gd name="T24" fmla="*/ 39 w 57"/>
                <a:gd name="T25" fmla="*/ 19 h 56"/>
                <a:gd name="T26" fmla="*/ 18 w 57"/>
                <a:gd name="T27" fmla="*/ 19 h 56"/>
                <a:gd name="T28" fmla="*/ 18 w 57"/>
                <a:gd name="T29" fmla="*/ 36 h 56"/>
                <a:gd name="T30" fmla="*/ 10 w 57"/>
                <a:gd name="T31" fmla="*/ 36 h 56"/>
                <a:gd name="T32" fmla="*/ 10 w 57"/>
                <a:gd name="T33" fmla="*/ 19 h 56"/>
                <a:gd name="T34" fmla="*/ 0 w 57"/>
                <a:gd name="T35" fmla="*/ 19 h 56"/>
                <a:gd name="T36" fmla="*/ 0 w 57"/>
                <a:gd name="T37" fmla="*/ 12 h 56"/>
                <a:gd name="T38" fmla="*/ 10 w 57"/>
                <a:gd name="T39" fmla="*/ 12 h 56"/>
                <a:gd name="T40" fmla="*/ 10 w 57"/>
                <a:gd name="T41" fmla="*/ 0 h 56"/>
                <a:gd name="T42" fmla="*/ 18 w 57"/>
                <a:gd name="T43" fmla="*/ 0 h 56"/>
                <a:gd name="T44" fmla="*/ 18 w 57"/>
                <a:gd name="T45" fmla="*/ 12 h 56"/>
                <a:gd name="T46" fmla="*/ 39 w 57"/>
                <a:gd name="T47" fmla="*/ 12 h 56"/>
                <a:gd name="T48" fmla="*/ 39 w 57"/>
                <a:gd name="T49" fmla="*/ 0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57" h="56">
                  <a:moveTo>
                    <a:pt x="39" y="0"/>
                  </a:moveTo>
                  <a:cubicBezTo>
                    <a:pt x="46" y="0"/>
                    <a:pt x="46" y="0"/>
                    <a:pt x="46" y="0"/>
                  </a:cubicBezTo>
                  <a:cubicBezTo>
                    <a:pt x="46" y="12"/>
                    <a:pt x="46" y="12"/>
                    <a:pt x="46" y="12"/>
                  </a:cubicBezTo>
                  <a:cubicBezTo>
                    <a:pt x="57" y="12"/>
                    <a:pt x="57" y="12"/>
                    <a:pt x="57" y="12"/>
                  </a:cubicBezTo>
                  <a:cubicBezTo>
                    <a:pt x="57" y="19"/>
                    <a:pt x="57" y="19"/>
                    <a:pt x="57" y="19"/>
                  </a:cubicBezTo>
                  <a:cubicBezTo>
                    <a:pt x="46" y="19"/>
                    <a:pt x="46" y="19"/>
                    <a:pt x="46" y="19"/>
                  </a:cubicBezTo>
                  <a:cubicBezTo>
                    <a:pt x="46" y="25"/>
                    <a:pt x="46" y="25"/>
                    <a:pt x="46" y="25"/>
                  </a:cubicBezTo>
                  <a:cubicBezTo>
                    <a:pt x="46" y="29"/>
                    <a:pt x="45" y="41"/>
                    <a:pt x="37" y="48"/>
                  </a:cubicBezTo>
                  <a:cubicBezTo>
                    <a:pt x="31" y="53"/>
                    <a:pt x="21" y="55"/>
                    <a:pt x="16" y="56"/>
                  </a:cubicBezTo>
                  <a:cubicBezTo>
                    <a:pt x="13" y="49"/>
                    <a:pt x="13" y="49"/>
                    <a:pt x="13" y="49"/>
                  </a:cubicBezTo>
                  <a:cubicBezTo>
                    <a:pt x="19" y="48"/>
                    <a:pt x="28" y="47"/>
                    <a:pt x="33" y="41"/>
                  </a:cubicBezTo>
                  <a:cubicBezTo>
                    <a:pt x="38" y="37"/>
                    <a:pt x="39" y="28"/>
                    <a:pt x="39" y="25"/>
                  </a:cubicBezTo>
                  <a:cubicBezTo>
                    <a:pt x="39" y="19"/>
                    <a:pt x="39" y="19"/>
                    <a:pt x="39" y="19"/>
                  </a:cubicBezTo>
                  <a:cubicBezTo>
                    <a:pt x="18" y="19"/>
                    <a:pt x="18" y="19"/>
                    <a:pt x="18" y="19"/>
                  </a:cubicBezTo>
                  <a:cubicBezTo>
                    <a:pt x="18" y="36"/>
                    <a:pt x="18" y="36"/>
                    <a:pt x="18" y="36"/>
                  </a:cubicBezTo>
                  <a:cubicBezTo>
                    <a:pt x="10" y="36"/>
                    <a:pt x="10" y="36"/>
                    <a:pt x="10" y="36"/>
                  </a:cubicBezTo>
                  <a:cubicBezTo>
                    <a:pt x="10" y="19"/>
                    <a:pt x="10" y="19"/>
                    <a:pt x="10" y="19"/>
                  </a:cubicBezTo>
                  <a:cubicBezTo>
                    <a:pt x="0" y="19"/>
                    <a:pt x="0" y="19"/>
                    <a:pt x="0" y="19"/>
                  </a:cubicBezTo>
                  <a:cubicBezTo>
                    <a:pt x="0" y="12"/>
                    <a:pt x="0" y="12"/>
                    <a:pt x="0" y="12"/>
                  </a:cubicBezTo>
                  <a:cubicBezTo>
                    <a:pt x="10" y="12"/>
                    <a:pt x="10" y="12"/>
                    <a:pt x="10" y="12"/>
                  </a:cubicBezTo>
                  <a:cubicBezTo>
                    <a:pt x="10" y="0"/>
                    <a:pt x="10" y="0"/>
                    <a:pt x="10" y="0"/>
                  </a:cubicBezTo>
                  <a:cubicBezTo>
                    <a:pt x="18" y="0"/>
                    <a:pt x="18" y="0"/>
                    <a:pt x="18" y="0"/>
                  </a:cubicBezTo>
                  <a:cubicBezTo>
                    <a:pt x="18" y="12"/>
                    <a:pt x="18" y="12"/>
                    <a:pt x="18" y="12"/>
                  </a:cubicBezTo>
                  <a:cubicBezTo>
                    <a:pt x="39" y="12"/>
                    <a:pt x="39" y="12"/>
                    <a:pt x="39" y="12"/>
                  </a:cubicBezTo>
                  <a:lnTo>
                    <a:pt x="39" y="0"/>
                  </a:lnTo>
                  <a:close/>
                </a:path>
              </a:pathLst>
            </a:custGeom>
            <a:solidFill>
              <a:srgbClr val="22171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35" name="Freeform 22"/>
            <p:cNvSpPr>
              <a:spLocks noEditPoints="1"/>
            </p:cNvSpPr>
            <p:nvPr/>
          </p:nvSpPr>
          <p:spPr bwMode="auto">
            <a:xfrm>
              <a:off x="8869363" y="5280026"/>
              <a:ext cx="106363" cy="96838"/>
            </a:xfrm>
            <a:custGeom>
              <a:avLst/>
              <a:gdLst>
                <a:gd name="T0" fmla="*/ 20 w 56"/>
                <a:gd name="T1" fmla="*/ 16 h 51"/>
                <a:gd name="T2" fmla="*/ 0 w 56"/>
                <a:gd name="T3" fmla="*/ 6 h 51"/>
                <a:gd name="T4" fmla="*/ 4 w 56"/>
                <a:gd name="T5" fmla="*/ 0 h 51"/>
                <a:gd name="T6" fmla="*/ 24 w 56"/>
                <a:gd name="T7" fmla="*/ 9 h 51"/>
                <a:gd name="T8" fmla="*/ 20 w 56"/>
                <a:gd name="T9" fmla="*/ 16 h 51"/>
                <a:gd name="T10" fmla="*/ 1 w 56"/>
                <a:gd name="T11" fmla="*/ 43 h 51"/>
                <a:gd name="T12" fmla="*/ 48 w 56"/>
                <a:gd name="T13" fmla="*/ 4 h 51"/>
                <a:gd name="T14" fmla="*/ 56 w 56"/>
                <a:gd name="T15" fmla="*/ 7 h 51"/>
                <a:gd name="T16" fmla="*/ 3 w 56"/>
                <a:gd name="T17" fmla="*/ 51 h 51"/>
                <a:gd name="T18" fmla="*/ 1 w 56"/>
                <a:gd name="T19" fmla="*/ 43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56" h="51">
                  <a:moveTo>
                    <a:pt x="20" y="16"/>
                  </a:moveTo>
                  <a:cubicBezTo>
                    <a:pt x="15" y="12"/>
                    <a:pt x="7" y="8"/>
                    <a:pt x="0" y="6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10" y="2"/>
                    <a:pt x="15" y="4"/>
                    <a:pt x="24" y="9"/>
                  </a:cubicBezTo>
                  <a:lnTo>
                    <a:pt x="20" y="16"/>
                  </a:lnTo>
                  <a:close/>
                  <a:moveTo>
                    <a:pt x="1" y="43"/>
                  </a:moveTo>
                  <a:cubicBezTo>
                    <a:pt x="25" y="41"/>
                    <a:pt x="39" y="32"/>
                    <a:pt x="48" y="4"/>
                  </a:cubicBezTo>
                  <a:cubicBezTo>
                    <a:pt x="56" y="7"/>
                    <a:pt x="56" y="7"/>
                    <a:pt x="56" y="7"/>
                  </a:cubicBezTo>
                  <a:cubicBezTo>
                    <a:pt x="46" y="35"/>
                    <a:pt x="32" y="47"/>
                    <a:pt x="3" y="51"/>
                  </a:cubicBezTo>
                  <a:lnTo>
                    <a:pt x="1" y="43"/>
                  </a:lnTo>
                  <a:close/>
                </a:path>
              </a:pathLst>
            </a:custGeom>
            <a:solidFill>
              <a:srgbClr val="22171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36" name="Freeform 23"/>
            <p:cNvSpPr>
              <a:spLocks/>
            </p:cNvSpPr>
            <p:nvPr/>
          </p:nvSpPr>
          <p:spPr bwMode="auto">
            <a:xfrm>
              <a:off x="8991601" y="5273676"/>
              <a:ext cx="98425" cy="104775"/>
            </a:xfrm>
            <a:custGeom>
              <a:avLst/>
              <a:gdLst>
                <a:gd name="T0" fmla="*/ 53 w 53"/>
                <a:gd name="T1" fmla="*/ 9 h 56"/>
                <a:gd name="T2" fmla="*/ 7 w 53"/>
                <a:gd name="T3" fmla="*/ 56 h 56"/>
                <a:gd name="T4" fmla="*/ 4 w 53"/>
                <a:gd name="T5" fmla="*/ 50 h 56"/>
                <a:gd name="T6" fmla="*/ 43 w 53"/>
                <a:gd name="T7" fmla="*/ 16 h 56"/>
                <a:gd name="T8" fmla="*/ 20 w 53"/>
                <a:gd name="T9" fmla="*/ 16 h 56"/>
                <a:gd name="T10" fmla="*/ 5 w 53"/>
                <a:gd name="T11" fmla="*/ 31 h 56"/>
                <a:gd name="T12" fmla="*/ 0 w 53"/>
                <a:gd name="T13" fmla="*/ 25 h 56"/>
                <a:gd name="T14" fmla="*/ 21 w 53"/>
                <a:gd name="T15" fmla="*/ 0 h 56"/>
                <a:gd name="T16" fmla="*/ 29 w 53"/>
                <a:gd name="T17" fmla="*/ 1 h 56"/>
                <a:gd name="T18" fmla="*/ 25 w 53"/>
                <a:gd name="T19" fmla="*/ 9 h 56"/>
                <a:gd name="T20" fmla="*/ 53 w 53"/>
                <a:gd name="T21" fmla="*/ 9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3" h="56">
                  <a:moveTo>
                    <a:pt x="53" y="9"/>
                  </a:moveTo>
                  <a:cubicBezTo>
                    <a:pt x="51" y="20"/>
                    <a:pt x="46" y="51"/>
                    <a:pt x="7" y="56"/>
                  </a:cubicBezTo>
                  <a:cubicBezTo>
                    <a:pt x="4" y="50"/>
                    <a:pt x="4" y="50"/>
                    <a:pt x="4" y="50"/>
                  </a:cubicBezTo>
                  <a:cubicBezTo>
                    <a:pt x="25" y="47"/>
                    <a:pt x="37" y="39"/>
                    <a:pt x="43" y="16"/>
                  </a:cubicBezTo>
                  <a:cubicBezTo>
                    <a:pt x="20" y="16"/>
                    <a:pt x="20" y="16"/>
                    <a:pt x="20" y="16"/>
                  </a:cubicBezTo>
                  <a:cubicBezTo>
                    <a:pt x="14" y="23"/>
                    <a:pt x="9" y="28"/>
                    <a:pt x="5" y="31"/>
                  </a:cubicBezTo>
                  <a:cubicBezTo>
                    <a:pt x="0" y="25"/>
                    <a:pt x="0" y="25"/>
                    <a:pt x="0" y="25"/>
                  </a:cubicBezTo>
                  <a:cubicBezTo>
                    <a:pt x="4" y="23"/>
                    <a:pt x="15" y="16"/>
                    <a:pt x="21" y="0"/>
                  </a:cubicBezTo>
                  <a:cubicBezTo>
                    <a:pt x="29" y="1"/>
                    <a:pt x="29" y="1"/>
                    <a:pt x="29" y="1"/>
                  </a:cubicBezTo>
                  <a:cubicBezTo>
                    <a:pt x="28" y="3"/>
                    <a:pt x="27" y="5"/>
                    <a:pt x="25" y="9"/>
                  </a:cubicBezTo>
                  <a:lnTo>
                    <a:pt x="53" y="9"/>
                  </a:lnTo>
                  <a:close/>
                </a:path>
              </a:pathLst>
            </a:custGeom>
            <a:solidFill>
              <a:srgbClr val="22171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37" name="Freeform 24"/>
            <p:cNvSpPr>
              <a:spLocks/>
            </p:cNvSpPr>
            <p:nvPr/>
          </p:nvSpPr>
          <p:spPr bwMode="auto">
            <a:xfrm>
              <a:off x="9112251" y="5280026"/>
              <a:ext cx="104775" cy="98425"/>
            </a:xfrm>
            <a:custGeom>
              <a:avLst/>
              <a:gdLst>
                <a:gd name="T0" fmla="*/ 0 w 56"/>
                <a:gd name="T1" fmla="*/ 45 h 52"/>
                <a:gd name="T2" fmla="*/ 37 w 56"/>
                <a:gd name="T3" fmla="*/ 7 h 52"/>
                <a:gd name="T4" fmla="*/ 3 w 56"/>
                <a:gd name="T5" fmla="*/ 7 h 52"/>
                <a:gd name="T6" fmla="*/ 3 w 56"/>
                <a:gd name="T7" fmla="*/ 0 h 52"/>
                <a:gd name="T8" fmla="*/ 47 w 56"/>
                <a:gd name="T9" fmla="*/ 0 h 52"/>
                <a:gd name="T10" fmla="*/ 35 w 56"/>
                <a:gd name="T11" fmla="*/ 26 h 52"/>
                <a:gd name="T12" fmla="*/ 56 w 56"/>
                <a:gd name="T13" fmla="*/ 46 h 52"/>
                <a:gd name="T14" fmla="*/ 50 w 56"/>
                <a:gd name="T15" fmla="*/ 52 h 52"/>
                <a:gd name="T16" fmla="*/ 30 w 56"/>
                <a:gd name="T17" fmla="*/ 32 h 52"/>
                <a:gd name="T18" fmla="*/ 4 w 56"/>
                <a:gd name="T19" fmla="*/ 52 h 52"/>
                <a:gd name="T20" fmla="*/ 0 w 56"/>
                <a:gd name="T21" fmla="*/ 45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6" h="52">
                  <a:moveTo>
                    <a:pt x="0" y="45"/>
                  </a:moveTo>
                  <a:cubicBezTo>
                    <a:pt x="14" y="40"/>
                    <a:pt x="30" y="26"/>
                    <a:pt x="37" y="7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3" y="0"/>
                    <a:pt x="3" y="0"/>
                    <a:pt x="3" y="0"/>
                  </a:cubicBezTo>
                  <a:cubicBezTo>
                    <a:pt x="47" y="0"/>
                    <a:pt x="47" y="0"/>
                    <a:pt x="47" y="0"/>
                  </a:cubicBezTo>
                  <a:cubicBezTo>
                    <a:pt x="46" y="3"/>
                    <a:pt x="44" y="14"/>
                    <a:pt x="35" y="26"/>
                  </a:cubicBezTo>
                  <a:cubicBezTo>
                    <a:pt x="42" y="33"/>
                    <a:pt x="50" y="39"/>
                    <a:pt x="56" y="46"/>
                  </a:cubicBezTo>
                  <a:cubicBezTo>
                    <a:pt x="50" y="52"/>
                    <a:pt x="50" y="52"/>
                    <a:pt x="50" y="52"/>
                  </a:cubicBezTo>
                  <a:cubicBezTo>
                    <a:pt x="43" y="43"/>
                    <a:pt x="33" y="34"/>
                    <a:pt x="30" y="32"/>
                  </a:cubicBezTo>
                  <a:cubicBezTo>
                    <a:pt x="23" y="41"/>
                    <a:pt x="14" y="47"/>
                    <a:pt x="4" y="52"/>
                  </a:cubicBezTo>
                  <a:lnTo>
                    <a:pt x="0" y="45"/>
                  </a:lnTo>
                  <a:close/>
                </a:path>
              </a:pathLst>
            </a:custGeom>
            <a:solidFill>
              <a:srgbClr val="22171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11273" name="Oval 54"/>
            <p:cNvSpPr>
              <a:spLocks noChangeArrowheads="1"/>
            </p:cNvSpPr>
            <p:nvPr/>
          </p:nvSpPr>
          <p:spPr bwMode="auto">
            <a:xfrm>
              <a:off x="8561388" y="4926014"/>
              <a:ext cx="117475" cy="120650"/>
            </a:xfrm>
            <a:prstGeom prst="ellipse">
              <a:avLst/>
            </a:prstGeom>
            <a:solidFill>
              <a:srgbClr val="E9931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11274" name="Freeform 55"/>
            <p:cNvSpPr>
              <a:spLocks noEditPoints="1"/>
            </p:cNvSpPr>
            <p:nvPr/>
          </p:nvSpPr>
          <p:spPr bwMode="auto">
            <a:xfrm>
              <a:off x="8583613" y="4940301"/>
              <a:ext cx="73025" cy="77788"/>
            </a:xfrm>
            <a:custGeom>
              <a:avLst/>
              <a:gdLst>
                <a:gd name="T0" fmla="*/ 11 w 46"/>
                <a:gd name="T1" fmla="*/ 49 h 49"/>
                <a:gd name="T2" fmla="*/ 0 w 46"/>
                <a:gd name="T3" fmla="*/ 49 h 49"/>
                <a:gd name="T4" fmla="*/ 18 w 46"/>
                <a:gd name="T5" fmla="*/ 0 h 49"/>
                <a:gd name="T6" fmla="*/ 30 w 46"/>
                <a:gd name="T7" fmla="*/ 0 h 49"/>
                <a:gd name="T8" fmla="*/ 46 w 46"/>
                <a:gd name="T9" fmla="*/ 49 h 49"/>
                <a:gd name="T10" fmla="*/ 35 w 46"/>
                <a:gd name="T11" fmla="*/ 49 h 49"/>
                <a:gd name="T12" fmla="*/ 32 w 46"/>
                <a:gd name="T13" fmla="*/ 40 h 49"/>
                <a:gd name="T14" fmla="*/ 14 w 46"/>
                <a:gd name="T15" fmla="*/ 40 h 49"/>
                <a:gd name="T16" fmla="*/ 11 w 46"/>
                <a:gd name="T17" fmla="*/ 49 h 49"/>
                <a:gd name="T18" fmla="*/ 16 w 46"/>
                <a:gd name="T19" fmla="*/ 31 h 49"/>
                <a:gd name="T20" fmla="*/ 30 w 46"/>
                <a:gd name="T21" fmla="*/ 31 h 49"/>
                <a:gd name="T22" fmla="*/ 24 w 46"/>
                <a:gd name="T23" fmla="*/ 12 h 49"/>
                <a:gd name="T24" fmla="*/ 24 w 46"/>
                <a:gd name="T25" fmla="*/ 12 h 49"/>
                <a:gd name="T26" fmla="*/ 16 w 46"/>
                <a:gd name="T27" fmla="*/ 31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46" h="49">
                  <a:moveTo>
                    <a:pt x="11" y="49"/>
                  </a:moveTo>
                  <a:lnTo>
                    <a:pt x="0" y="49"/>
                  </a:lnTo>
                  <a:lnTo>
                    <a:pt x="18" y="0"/>
                  </a:lnTo>
                  <a:lnTo>
                    <a:pt x="30" y="0"/>
                  </a:lnTo>
                  <a:lnTo>
                    <a:pt x="46" y="49"/>
                  </a:lnTo>
                  <a:lnTo>
                    <a:pt x="35" y="49"/>
                  </a:lnTo>
                  <a:lnTo>
                    <a:pt x="32" y="40"/>
                  </a:lnTo>
                  <a:lnTo>
                    <a:pt x="14" y="40"/>
                  </a:lnTo>
                  <a:lnTo>
                    <a:pt x="11" y="49"/>
                  </a:lnTo>
                  <a:close/>
                  <a:moveTo>
                    <a:pt x="16" y="31"/>
                  </a:moveTo>
                  <a:lnTo>
                    <a:pt x="30" y="31"/>
                  </a:lnTo>
                  <a:lnTo>
                    <a:pt x="24" y="12"/>
                  </a:lnTo>
                  <a:lnTo>
                    <a:pt x="24" y="12"/>
                  </a:lnTo>
                  <a:lnTo>
                    <a:pt x="16" y="3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11275" name="Oval 56"/>
            <p:cNvSpPr>
              <a:spLocks noChangeArrowheads="1"/>
            </p:cNvSpPr>
            <p:nvPr/>
          </p:nvSpPr>
          <p:spPr bwMode="auto">
            <a:xfrm>
              <a:off x="8561388" y="5273676"/>
              <a:ext cx="117475" cy="119063"/>
            </a:xfrm>
            <a:prstGeom prst="ellipse">
              <a:avLst/>
            </a:prstGeom>
            <a:solidFill>
              <a:srgbClr val="E9931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11276" name="Freeform 57"/>
            <p:cNvSpPr>
              <a:spLocks noEditPoints="1"/>
            </p:cNvSpPr>
            <p:nvPr/>
          </p:nvSpPr>
          <p:spPr bwMode="auto">
            <a:xfrm>
              <a:off x="8593138" y="5292726"/>
              <a:ext cx="63500" cy="76200"/>
            </a:xfrm>
            <a:custGeom>
              <a:avLst/>
              <a:gdLst>
                <a:gd name="T0" fmla="*/ 0 w 34"/>
                <a:gd name="T1" fmla="*/ 0 h 41"/>
                <a:gd name="T2" fmla="*/ 20 w 34"/>
                <a:gd name="T3" fmla="*/ 0 h 41"/>
                <a:gd name="T4" fmla="*/ 33 w 34"/>
                <a:gd name="T5" fmla="*/ 11 h 41"/>
                <a:gd name="T6" fmla="*/ 27 w 34"/>
                <a:gd name="T7" fmla="*/ 19 h 41"/>
                <a:gd name="T8" fmla="*/ 34 w 34"/>
                <a:gd name="T9" fmla="*/ 29 h 41"/>
                <a:gd name="T10" fmla="*/ 30 w 34"/>
                <a:gd name="T11" fmla="*/ 37 h 41"/>
                <a:gd name="T12" fmla="*/ 17 w 34"/>
                <a:gd name="T13" fmla="*/ 41 h 41"/>
                <a:gd name="T14" fmla="*/ 0 w 34"/>
                <a:gd name="T15" fmla="*/ 41 h 41"/>
                <a:gd name="T16" fmla="*/ 0 w 34"/>
                <a:gd name="T17" fmla="*/ 0 h 41"/>
                <a:gd name="T18" fmla="*/ 8 w 34"/>
                <a:gd name="T19" fmla="*/ 16 h 41"/>
                <a:gd name="T20" fmla="*/ 18 w 34"/>
                <a:gd name="T21" fmla="*/ 16 h 41"/>
                <a:gd name="T22" fmla="*/ 24 w 34"/>
                <a:gd name="T23" fmla="*/ 12 h 41"/>
                <a:gd name="T24" fmla="*/ 18 w 34"/>
                <a:gd name="T25" fmla="*/ 7 h 41"/>
                <a:gd name="T26" fmla="*/ 8 w 34"/>
                <a:gd name="T27" fmla="*/ 7 h 41"/>
                <a:gd name="T28" fmla="*/ 8 w 34"/>
                <a:gd name="T29" fmla="*/ 16 h 41"/>
                <a:gd name="T30" fmla="*/ 8 w 34"/>
                <a:gd name="T31" fmla="*/ 34 h 41"/>
                <a:gd name="T32" fmla="*/ 19 w 34"/>
                <a:gd name="T33" fmla="*/ 34 h 41"/>
                <a:gd name="T34" fmla="*/ 25 w 34"/>
                <a:gd name="T35" fmla="*/ 28 h 41"/>
                <a:gd name="T36" fmla="*/ 19 w 34"/>
                <a:gd name="T37" fmla="*/ 23 h 41"/>
                <a:gd name="T38" fmla="*/ 8 w 34"/>
                <a:gd name="T39" fmla="*/ 23 h 41"/>
                <a:gd name="T40" fmla="*/ 8 w 34"/>
                <a:gd name="T41" fmla="*/ 34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34" h="41">
                  <a:moveTo>
                    <a:pt x="0" y="0"/>
                  </a:moveTo>
                  <a:cubicBezTo>
                    <a:pt x="20" y="0"/>
                    <a:pt x="20" y="0"/>
                    <a:pt x="20" y="0"/>
                  </a:cubicBezTo>
                  <a:cubicBezTo>
                    <a:pt x="30" y="0"/>
                    <a:pt x="33" y="6"/>
                    <a:pt x="33" y="11"/>
                  </a:cubicBezTo>
                  <a:cubicBezTo>
                    <a:pt x="33" y="17"/>
                    <a:pt x="29" y="18"/>
                    <a:pt x="27" y="19"/>
                  </a:cubicBezTo>
                  <a:cubicBezTo>
                    <a:pt x="33" y="21"/>
                    <a:pt x="34" y="25"/>
                    <a:pt x="34" y="29"/>
                  </a:cubicBezTo>
                  <a:cubicBezTo>
                    <a:pt x="34" y="32"/>
                    <a:pt x="32" y="35"/>
                    <a:pt x="30" y="37"/>
                  </a:cubicBezTo>
                  <a:cubicBezTo>
                    <a:pt x="28" y="40"/>
                    <a:pt x="26" y="41"/>
                    <a:pt x="17" y="41"/>
                  </a:cubicBezTo>
                  <a:cubicBezTo>
                    <a:pt x="0" y="41"/>
                    <a:pt x="0" y="41"/>
                    <a:pt x="0" y="41"/>
                  </a:cubicBezTo>
                  <a:lnTo>
                    <a:pt x="0" y="0"/>
                  </a:lnTo>
                  <a:close/>
                  <a:moveTo>
                    <a:pt x="8" y="16"/>
                  </a:moveTo>
                  <a:cubicBezTo>
                    <a:pt x="18" y="16"/>
                    <a:pt x="18" y="16"/>
                    <a:pt x="18" y="16"/>
                  </a:cubicBezTo>
                  <a:cubicBezTo>
                    <a:pt x="22" y="16"/>
                    <a:pt x="24" y="15"/>
                    <a:pt x="24" y="12"/>
                  </a:cubicBezTo>
                  <a:cubicBezTo>
                    <a:pt x="24" y="8"/>
                    <a:pt x="22" y="7"/>
                    <a:pt x="18" y="7"/>
                  </a:cubicBezTo>
                  <a:cubicBezTo>
                    <a:pt x="8" y="7"/>
                    <a:pt x="8" y="7"/>
                    <a:pt x="8" y="7"/>
                  </a:cubicBezTo>
                  <a:lnTo>
                    <a:pt x="8" y="16"/>
                  </a:lnTo>
                  <a:close/>
                  <a:moveTo>
                    <a:pt x="8" y="34"/>
                  </a:moveTo>
                  <a:cubicBezTo>
                    <a:pt x="19" y="34"/>
                    <a:pt x="19" y="34"/>
                    <a:pt x="19" y="34"/>
                  </a:cubicBezTo>
                  <a:cubicBezTo>
                    <a:pt x="23" y="34"/>
                    <a:pt x="25" y="32"/>
                    <a:pt x="25" y="28"/>
                  </a:cubicBezTo>
                  <a:cubicBezTo>
                    <a:pt x="25" y="24"/>
                    <a:pt x="22" y="23"/>
                    <a:pt x="19" y="23"/>
                  </a:cubicBezTo>
                  <a:cubicBezTo>
                    <a:pt x="8" y="23"/>
                    <a:pt x="8" y="23"/>
                    <a:pt x="8" y="23"/>
                  </a:cubicBezTo>
                  <a:lnTo>
                    <a:pt x="8" y="3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11277" name="Oval 58"/>
            <p:cNvSpPr>
              <a:spLocks noChangeArrowheads="1"/>
            </p:cNvSpPr>
            <p:nvPr/>
          </p:nvSpPr>
          <p:spPr bwMode="auto">
            <a:xfrm>
              <a:off x="8561388" y="5613402"/>
              <a:ext cx="117475" cy="119063"/>
            </a:xfrm>
            <a:prstGeom prst="ellipse">
              <a:avLst/>
            </a:prstGeom>
            <a:solidFill>
              <a:srgbClr val="E9931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11278" name="Freeform 59"/>
            <p:cNvSpPr>
              <a:spLocks/>
            </p:cNvSpPr>
            <p:nvPr/>
          </p:nvSpPr>
          <p:spPr bwMode="auto">
            <a:xfrm>
              <a:off x="8582026" y="5629277"/>
              <a:ext cx="66675" cy="82550"/>
            </a:xfrm>
            <a:custGeom>
              <a:avLst/>
              <a:gdLst>
                <a:gd name="T0" fmla="*/ 28 w 36"/>
                <a:gd name="T1" fmla="*/ 14 h 43"/>
                <a:gd name="T2" fmla="*/ 19 w 36"/>
                <a:gd name="T3" fmla="*/ 7 h 43"/>
                <a:gd name="T4" fmla="*/ 9 w 36"/>
                <a:gd name="T5" fmla="*/ 22 h 43"/>
                <a:gd name="T6" fmla="*/ 19 w 36"/>
                <a:gd name="T7" fmla="*/ 36 h 43"/>
                <a:gd name="T8" fmla="*/ 28 w 36"/>
                <a:gd name="T9" fmla="*/ 28 h 43"/>
                <a:gd name="T10" fmla="*/ 36 w 36"/>
                <a:gd name="T11" fmla="*/ 28 h 43"/>
                <a:gd name="T12" fmla="*/ 19 w 36"/>
                <a:gd name="T13" fmla="*/ 43 h 43"/>
                <a:gd name="T14" fmla="*/ 0 w 36"/>
                <a:gd name="T15" fmla="*/ 22 h 43"/>
                <a:gd name="T16" fmla="*/ 19 w 36"/>
                <a:gd name="T17" fmla="*/ 0 h 43"/>
                <a:gd name="T18" fmla="*/ 36 w 36"/>
                <a:gd name="T19" fmla="*/ 14 h 43"/>
                <a:gd name="T20" fmla="*/ 28 w 36"/>
                <a:gd name="T21" fmla="*/ 14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6" h="43">
                  <a:moveTo>
                    <a:pt x="28" y="14"/>
                  </a:moveTo>
                  <a:cubicBezTo>
                    <a:pt x="27" y="12"/>
                    <a:pt x="26" y="7"/>
                    <a:pt x="19" y="7"/>
                  </a:cubicBezTo>
                  <a:cubicBezTo>
                    <a:pt x="15" y="7"/>
                    <a:pt x="9" y="10"/>
                    <a:pt x="9" y="22"/>
                  </a:cubicBezTo>
                  <a:cubicBezTo>
                    <a:pt x="9" y="29"/>
                    <a:pt x="12" y="36"/>
                    <a:pt x="19" y="36"/>
                  </a:cubicBezTo>
                  <a:cubicBezTo>
                    <a:pt x="24" y="36"/>
                    <a:pt x="27" y="33"/>
                    <a:pt x="28" y="28"/>
                  </a:cubicBezTo>
                  <a:cubicBezTo>
                    <a:pt x="36" y="28"/>
                    <a:pt x="36" y="28"/>
                    <a:pt x="36" y="28"/>
                  </a:cubicBezTo>
                  <a:cubicBezTo>
                    <a:pt x="35" y="37"/>
                    <a:pt x="29" y="43"/>
                    <a:pt x="19" y="43"/>
                  </a:cubicBezTo>
                  <a:cubicBezTo>
                    <a:pt x="8" y="43"/>
                    <a:pt x="0" y="36"/>
                    <a:pt x="0" y="22"/>
                  </a:cubicBezTo>
                  <a:cubicBezTo>
                    <a:pt x="0" y="7"/>
                    <a:pt x="8" y="0"/>
                    <a:pt x="19" y="0"/>
                  </a:cubicBezTo>
                  <a:cubicBezTo>
                    <a:pt x="31" y="0"/>
                    <a:pt x="36" y="8"/>
                    <a:pt x="36" y="14"/>
                  </a:cubicBezTo>
                  <a:lnTo>
                    <a:pt x="28" y="1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11279" name="Oval 60"/>
            <p:cNvSpPr>
              <a:spLocks noChangeArrowheads="1"/>
            </p:cNvSpPr>
            <p:nvPr/>
          </p:nvSpPr>
          <p:spPr bwMode="auto">
            <a:xfrm>
              <a:off x="8561388" y="5934077"/>
              <a:ext cx="117475" cy="119063"/>
            </a:xfrm>
            <a:prstGeom prst="ellipse">
              <a:avLst/>
            </a:prstGeom>
            <a:solidFill>
              <a:srgbClr val="E9931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11280" name="Freeform 61"/>
            <p:cNvSpPr>
              <a:spLocks noEditPoints="1"/>
            </p:cNvSpPr>
            <p:nvPr/>
          </p:nvSpPr>
          <p:spPr bwMode="auto">
            <a:xfrm>
              <a:off x="8594726" y="5953127"/>
              <a:ext cx="63500" cy="76200"/>
            </a:xfrm>
            <a:custGeom>
              <a:avLst/>
              <a:gdLst>
                <a:gd name="T0" fmla="*/ 0 w 34"/>
                <a:gd name="T1" fmla="*/ 0 h 41"/>
                <a:gd name="T2" fmla="*/ 18 w 34"/>
                <a:gd name="T3" fmla="*/ 0 h 41"/>
                <a:gd name="T4" fmla="*/ 34 w 34"/>
                <a:gd name="T5" fmla="*/ 20 h 41"/>
                <a:gd name="T6" fmla="*/ 17 w 34"/>
                <a:gd name="T7" fmla="*/ 41 h 41"/>
                <a:gd name="T8" fmla="*/ 0 w 34"/>
                <a:gd name="T9" fmla="*/ 41 h 41"/>
                <a:gd name="T10" fmla="*/ 0 w 34"/>
                <a:gd name="T11" fmla="*/ 0 h 41"/>
                <a:gd name="T12" fmla="*/ 8 w 34"/>
                <a:gd name="T13" fmla="*/ 34 h 41"/>
                <a:gd name="T14" fmla="*/ 16 w 34"/>
                <a:gd name="T15" fmla="*/ 34 h 41"/>
                <a:gd name="T16" fmla="*/ 26 w 34"/>
                <a:gd name="T17" fmla="*/ 21 h 41"/>
                <a:gd name="T18" fmla="*/ 16 w 34"/>
                <a:gd name="T19" fmla="*/ 7 h 41"/>
                <a:gd name="T20" fmla="*/ 8 w 34"/>
                <a:gd name="T21" fmla="*/ 7 h 41"/>
                <a:gd name="T22" fmla="*/ 8 w 34"/>
                <a:gd name="T23" fmla="*/ 34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34" h="41">
                  <a:moveTo>
                    <a:pt x="0" y="0"/>
                  </a:moveTo>
                  <a:cubicBezTo>
                    <a:pt x="18" y="0"/>
                    <a:pt x="18" y="0"/>
                    <a:pt x="18" y="0"/>
                  </a:cubicBezTo>
                  <a:cubicBezTo>
                    <a:pt x="32" y="0"/>
                    <a:pt x="34" y="12"/>
                    <a:pt x="34" y="20"/>
                  </a:cubicBezTo>
                  <a:cubicBezTo>
                    <a:pt x="34" y="29"/>
                    <a:pt x="31" y="41"/>
                    <a:pt x="17" y="41"/>
                  </a:cubicBezTo>
                  <a:cubicBezTo>
                    <a:pt x="0" y="41"/>
                    <a:pt x="0" y="41"/>
                    <a:pt x="0" y="41"/>
                  </a:cubicBezTo>
                  <a:lnTo>
                    <a:pt x="0" y="0"/>
                  </a:lnTo>
                  <a:close/>
                  <a:moveTo>
                    <a:pt x="8" y="34"/>
                  </a:moveTo>
                  <a:cubicBezTo>
                    <a:pt x="16" y="34"/>
                    <a:pt x="16" y="34"/>
                    <a:pt x="16" y="34"/>
                  </a:cubicBezTo>
                  <a:cubicBezTo>
                    <a:pt x="23" y="34"/>
                    <a:pt x="26" y="27"/>
                    <a:pt x="26" y="21"/>
                  </a:cubicBezTo>
                  <a:cubicBezTo>
                    <a:pt x="26" y="8"/>
                    <a:pt x="20" y="7"/>
                    <a:pt x="16" y="7"/>
                  </a:cubicBezTo>
                  <a:cubicBezTo>
                    <a:pt x="8" y="7"/>
                    <a:pt x="8" y="7"/>
                    <a:pt x="8" y="7"/>
                  </a:cubicBezTo>
                  <a:lnTo>
                    <a:pt x="8" y="3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11281" name="Oval 62"/>
            <p:cNvSpPr>
              <a:spLocks noChangeArrowheads="1"/>
            </p:cNvSpPr>
            <p:nvPr/>
          </p:nvSpPr>
          <p:spPr bwMode="auto">
            <a:xfrm>
              <a:off x="9866313" y="4924426"/>
              <a:ext cx="120650" cy="120650"/>
            </a:xfrm>
            <a:prstGeom prst="ellipse">
              <a:avLst/>
            </a:prstGeom>
            <a:solidFill>
              <a:srgbClr val="E9931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11282" name="Freeform 63"/>
            <p:cNvSpPr>
              <a:spLocks/>
            </p:cNvSpPr>
            <p:nvPr/>
          </p:nvSpPr>
          <p:spPr bwMode="auto">
            <a:xfrm>
              <a:off x="9896476" y="4945064"/>
              <a:ext cx="58738" cy="77788"/>
            </a:xfrm>
            <a:custGeom>
              <a:avLst/>
              <a:gdLst>
                <a:gd name="T0" fmla="*/ 37 w 37"/>
                <a:gd name="T1" fmla="*/ 8 h 49"/>
                <a:gd name="T2" fmla="*/ 11 w 37"/>
                <a:gd name="T3" fmla="*/ 8 h 49"/>
                <a:gd name="T4" fmla="*/ 11 w 37"/>
                <a:gd name="T5" fmla="*/ 19 h 49"/>
                <a:gd name="T6" fmla="*/ 34 w 37"/>
                <a:gd name="T7" fmla="*/ 19 h 49"/>
                <a:gd name="T8" fmla="*/ 34 w 37"/>
                <a:gd name="T9" fmla="*/ 27 h 49"/>
                <a:gd name="T10" fmla="*/ 11 w 37"/>
                <a:gd name="T11" fmla="*/ 27 h 49"/>
                <a:gd name="T12" fmla="*/ 11 w 37"/>
                <a:gd name="T13" fmla="*/ 40 h 49"/>
                <a:gd name="T14" fmla="*/ 37 w 37"/>
                <a:gd name="T15" fmla="*/ 40 h 49"/>
                <a:gd name="T16" fmla="*/ 37 w 37"/>
                <a:gd name="T17" fmla="*/ 49 h 49"/>
                <a:gd name="T18" fmla="*/ 0 w 37"/>
                <a:gd name="T19" fmla="*/ 49 h 49"/>
                <a:gd name="T20" fmla="*/ 0 w 37"/>
                <a:gd name="T21" fmla="*/ 0 h 49"/>
                <a:gd name="T22" fmla="*/ 37 w 37"/>
                <a:gd name="T23" fmla="*/ 0 h 49"/>
                <a:gd name="T24" fmla="*/ 37 w 37"/>
                <a:gd name="T25" fmla="*/ 8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7" h="49">
                  <a:moveTo>
                    <a:pt x="37" y="8"/>
                  </a:moveTo>
                  <a:lnTo>
                    <a:pt x="11" y="8"/>
                  </a:lnTo>
                  <a:lnTo>
                    <a:pt x="11" y="19"/>
                  </a:lnTo>
                  <a:lnTo>
                    <a:pt x="34" y="19"/>
                  </a:lnTo>
                  <a:lnTo>
                    <a:pt x="34" y="27"/>
                  </a:lnTo>
                  <a:lnTo>
                    <a:pt x="11" y="27"/>
                  </a:lnTo>
                  <a:lnTo>
                    <a:pt x="11" y="40"/>
                  </a:lnTo>
                  <a:lnTo>
                    <a:pt x="37" y="40"/>
                  </a:lnTo>
                  <a:lnTo>
                    <a:pt x="37" y="49"/>
                  </a:lnTo>
                  <a:lnTo>
                    <a:pt x="0" y="49"/>
                  </a:lnTo>
                  <a:lnTo>
                    <a:pt x="0" y="0"/>
                  </a:lnTo>
                  <a:lnTo>
                    <a:pt x="37" y="0"/>
                  </a:lnTo>
                  <a:lnTo>
                    <a:pt x="37" y="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11283" name="Oval 64"/>
            <p:cNvSpPr>
              <a:spLocks noChangeArrowheads="1"/>
            </p:cNvSpPr>
            <p:nvPr/>
          </p:nvSpPr>
          <p:spPr bwMode="auto">
            <a:xfrm>
              <a:off x="9866313" y="5273676"/>
              <a:ext cx="120650" cy="119063"/>
            </a:xfrm>
            <a:prstGeom prst="ellipse">
              <a:avLst/>
            </a:prstGeom>
            <a:solidFill>
              <a:srgbClr val="E9931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11284" name="Freeform 65"/>
            <p:cNvSpPr>
              <a:spLocks/>
            </p:cNvSpPr>
            <p:nvPr/>
          </p:nvSpPr>
          <p:spPr bwMode="auto">
            <a:xfrm>
              <a:off x="9896476" y="5292726"/>
              <a:ext cx="57150" cy="76200"/>
            </a:xfrm>
            <a:custGeom>
              <a:avLst/>
              <a:gdLst>
                <a:gd name="T0" fmla="*/ 11 w 36"/>
                <a:gd name="T1" fmla="*/ 48 h 48"/>
                <a:gd name="T2" fmla="*/ 0 w 36"/>
                <a:gd name="T3" fmla="*/ 48 h 48"/>
                <a:gd name="T4" fmla="*/ 0 w 36"/>
                <a:gd name="T5" fmla="*/ 0 h 48"/>
                <a:gd name="T6" fmla="*/ 36 w 36"/>
                <a:gd name="T7" fmla="*/ 0 h 48"/>
                <a:gd name="T8" fmla="*/ 36 w 36"/>
                <a:gd name="T9" fmla="*/ 8 h 48"/>
                <a:gd name="T10" fmla="*/ 11 w 36"/>
                <a:gd name="T11" fmla="*/ 8 h 48"/>
                <a:gd name="T12" fmla="*/ 11 w 36"/>
                <a:gd name="T13" fmla="*/ 20 h 48"/>
                <a:gd name="T14" fmla="*/ 32 w 36"/>
                <a:gd name="T15" fmla="*/ 20 h 48"/>
                <a:gd name="T16" fmla="*/ 32 w 36"/>
                <a:gd name="T17" fmla="*/ 28 h 48"/>
                <a:gd name="T18" fmla="*/ 11 w 36"/>
                <a:gd name="T19" fmla="*/ 28 h 48"/>
                <a:gd name="T20" fmla="*/ 11 w 36"/>
                <a:gd name="T21" fmla="*/ 48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6" h="48">
                  <a:moveTo>
                    <a:pt x="11" y="48"/>
                  </a:moveTo>
                  <a:lnTo>
                    <a:pt x="0" y="48"/>
                  </a:lnTo>
                  <a:lnTo>
                    <a:pt x="0" y="0"/>
                  </a:lnTo>
                  <a:lnTo>
                    <a:pt x="36" y="0"/>
                  </a:lnTo>
                  <a:lnTo>
                    <a:pt x="36" y="8"/>
                  </a:lnTo>
                  <a:lnTo>
                    <a:pt x="11" y="8"/>
                  </a:lnTo>
                  <a:lnTo>
                    <a:pt x="11" y="20"/>
                  </a:lnTo>
                  <a:lnTo>
                    <a:pt x="32" y="20"/>
                  </a:lnTo>
                  <a:lnTo>
                    <a:pt x="32" y="28"/>
                  </a:lnTo>
                  <a:lnTo>
                    <a:pt x="11" y="28"/>
                  </a:lnTo>
                  <a:lnTo>
                    <a:pt x="11" y="4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11285" name="Oval 66"/>
            <p:cNvSpPr>
              <a:spLocks noChangeArrowheads="1"/>
            </p:cNvSpPr>
            <p:nvPr/>
          </p:nvSpPr>
          <p:spPr bwMode="auto">
            <a:xfrm>
              <a:off x="9866313" y="5613402"/>
              <a:ext cx="120650" cy="119063"/>
            </a:xfrm>
            <a:prstGeom prst="ellipse">
              <a:avLst/>
            </a:prstGeom>
            <a:solidFill>
              <a:srgbClr val="E9931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11286" name="Freeform 67"/>
            <p:cNvSpPr>
              <a:spLocks/>
            </p:cNvSpPr>
            <p:nvPr/>
          </p:nvSpPr>
          <p:spPr bwMode="auto">
            <a:xfrm>
              <a:off x="9886951" y="5629277"/>
              <a:ext cx="71438" cy="82550"/>
            </a:xfrm>
            <a:custGeom>
              <a:avLst/>
              <a:gdLst>
                <a:gd name="T0" fmla="*/ 21 w 38"/>
                <a:gd name="T1" fmla="*/ 20 h 43"/>
                <a:gd name="T2" fmla="*/ 38 w 38"/>
                <a:gd name="T3" fmla="*/ 20 h 43"/>
                <a:gd name="T4" fmla="*/ 38 w 38"/>
                <a:gd name="T5" fmla="*/ 42 h 43"/>
                <a:gd name="T6" fmla="*/ 32 w 38"/>
                <a:gd name="T7" fmla="*/ 42 h 43"/>
                <a:gd name="T8" fmla="*/ 31 w 38"/>
                <a:gd name="T9" fmla="*/ 37 h 43"/>
                <a:gd name="T10" fmla="*/ 18 w 38"/>
                <a:gd name="T11" fmla="*/ 43 h 43"/>
                <a:gd name="T12" fmla="*/ 0 w 38"/>
                <a:gd name="T13" fmla="*/ 22 h 43"/>
                <a:gd name="T14" fmla="*/ 20 w 38"/>
                <a:gd name="T15" fmla="*/ 0 h 43"/>
                <a:gd name="T16" fmla="*/ 38 w 38"/>
                <a:gd name="T17" fmla="*/ 14 h 43"/>
                <a:gd name="T18" fmla="*/ 29 w 38"/>
                <a:gd name="T19" fmla="*/ 14 h 43"/>
                <a:gd name="T20" fmla="*/ 20 w 38"/>
                <a:gd name="T21" fmla="*/ 7 h 43"/>
                <a:gd name="T22" fmla="*/ 8 w 38"/>
                <a:gd name="T23" fmla="*/ 22 h 43"/>
                <a:gd name="T24" fmla="*/ 20 w 38"/>
                <a:gd name="T25" fmla="*/ 36 h 43"/>
                <a:gd name="T26" fmla="*/ 30 w 38"/>
                <a:gd name="T27" fmla="*/ 27 h 43"/>
                <a:gd name="T28" fmla="*/ 21 w 38"/>
                <a:gd name="T29" fmla="*/ 27 h 43"/>
                <a:gd name="T30" fmla="*/ 21 w 38"/>
                <a:gd name="T31" fmla="*/ 20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8" h="43">
                  <a:moveTo>
                    <a:pt x="21" y="20"/>
                  </a:moveTo>
                  <a:cubicBezTo>
                    <a:pt x="38" y="20"/>
                    <a:pt x="38" y="20"/>
                    <a:pt x="38" y="20"/>
                  </a:cubicBezTo>
                  <a:cubicBezTo>
                    <a:pt x="38" y="42"/>
                    <a:pt x="38" y="42"/>
                    <a:pt x="38" y="42"/>
                  </a:cubicBezTo>
                  <a:cubicBezTo>
                    <a:pt x="32" y="42"/>
                    <a:pt x="32" y="42"/>
                    <a:pt x="32" y="42"/>
                  </a:cubicBezTo>
                  <a:cubicBezTo>
                    <a:pt x="31" y="37"/>
                    <a:pt x="31" y="37"/>
                    <a:pt x="31" y="37"/>
                  </a:cubicBezTo>
                  <a:cubicBezTo>
                    <a:pt x="29" y="39"/>
                    <a:pt x="26" y="43"/>
                    <a:pt x="18" y="43"/>
                  </a:cubicBezTo>
                  <a:cubicBezTo>
                    <a:pt x="9" y="43"/>
                    <a:pt x="0" y="36"/>
                    <a:pt x="0" y="22"/>
                  </a:cubicBezTo>
                  <a:cubicBezTo>
                    <a:pt x="0" y="10"/>
                    <a:pt x="6" y="0"/>
                    <a:pt x="20" y="0"/>
                  </a:cubicBezTo>
                  <a:cubicBezTo>
                    <a:pt x="32" y="0"/>
                    <a:pt x="37" y="8"/>
                    <a:pt x="38" y="14"/>
                  </a:cubicBezTo>
                  <a:cubicBezTo>
                    <a:pt x="29" y="14"/>
                    <a:pt x="29" y="14"/>
                    <a:pt x="29" y="14"/>
                  </a:cubicBezTo>
                  <a:cubicBezTo>
                    <a:pt x="29" y="12"/>
                    <a:pt x="26" y="7"/>
                    <a:pt x="20" y="7"/>
                  </a:cubicBezTo>
                  <a:cubicBezTo>
                    <a:pt x="14" y="7"/>
                    <a:pt x="8" y="11"/>
                    <a:pt x="8" y="22"/>
                  </a:cubicBezTo>
                  <a:cubicBezTo>
                    <a:pt x="8" y="33"/>
                    <a:pt x="14" y="36"/>
                    <a:pt x="20" y="36"/>
                  </a:cubicBezTo>
                  <a:cubicBezTo>
                    <a:pt x="22" y="36"/>
                    <a:pt x="28" y="35"/>
                    <a:pt x="30" y="27"/>
                  </a:cubicBezTo>
                  <a:cubicBezTo>
                    <a:pt x="21" y="27"/>
                    <a:pt x="21" y="27"/>
                    <a:pt x="21" y="27"/>
                  </a:cubicBezTo>
                  <a:lnTo>
                    <a:pt x="21" y="2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11300" name="Oval 81"/>
            <p:cNvSpPr>
              <a:spLocks noChangeArrowheads="1"/>
            </p:cNvSpPr>
            <p:nvPr/>
          </p:nvSpPr>
          <p:spPr bwMode="auto">
            <a:xfrm>
              <a:off x="9866313" y="5922964"/>
              <a:ext cx="120650" cy="119063"/>
            </a:xfrm>
            <a:prstGeom prst="ellipse">
              <a:avLst/>
            </a:prstGeom>
            <a:solidFill>
              <a:srgbClr val="E9931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11301" name="Freeform 82"/>
            <p:cNvSpPr>
              <a:spLocks/>
            </p:cNvSpPr>
            <p:nvPr/>
          </p:nvSpPr>
          <p:spPr bwMode="auto">
            <a:xfrm>
              <a:off x="9896476" y="5942014"/>
              <a:ext cx="61913" cy="76200"/>
            </a:xfrm>
            <a:custGeom>
              <a:avLst/>
              <a:gdLst>
                <a:gd name="T0" fmla="*/ 11 w 39"/>
                <a:gd name="T1" fmla="*/ 27 h 48"/>
                <a:gd name="T2" fmla="*/ 11 w 39"/>
                <a:gd name="T3" fmla="*/ 48 h 48"/>
                <a:gd name="T4" fmla="*/ 0 w 39"/>
                <a:gd name="T5" fmla="*/ 48 h 48"/>
                <a:gd name="T6" fmla="*/ 0 w 39"/>
                <a:gd name="T7" fmla="*/ 0 h 48"/>
                <a:gd name="T8" fmla="*/ 11 w 39"/>
                <a:gd name="T9" fmla="*/ 0 h 48"/>
                <a:gd name="T10" fmla="*/ 11 w 39"/>
                <a:gd name="T11" fmla="*/ 19 h 48"/>
                <a:gd name="T12" fmla="*/ 30 w 39"/>
                <a:gd name="T13" fmla="*/ 19 h 48"/>
                <a:gd name="T14" fmla="*/ 30 w 39"/>
                <a:gd name="T15" fmla="*/ 0 h 48"/>
                <a:gd name="T16" fmla="*/ 39 w 39"/>
                <a:gd name="T17" fmla="*/ 0 h 48"/>
                <a:gd name="T18" fmla="*/ 39 w 39"/>
                <a:gd name="T19" fmla="*/ 48 h 48"/>
                <a:gd name="T20" fmla="*/ 30 w 39"/>
                <a:gd name="T21" fmla="*/ 48 h 48"/>
                <a:gd name="T22" fmla="*/ 30 w 39"/>
                <a:gd name="T23" fmla="*/ 27 h 48"/>
                <a:gd name="T24" fmla="*/ 11 w 39"/>
                <a:gd name="T25" fmla="*/ 27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9" h="48">
                  <a:moveTo>
                    <a:pt x="11" y="27"/>
                  </a:moveTo>
                  <a:lnTo>
                    <a:pt x="11" y="48"/>
                  </a:lnTo>
                  <a:lnTo>
                    <a:pt x="0" y="48"/>
                  </a:lnTo>
                  <a:lnTo>
                    <a:pt x="0" y="0"/>
                  </a:lnTo>
                  <a:lnTo>
                    <a:pt x="11" y="0"/>
                  </a:lnTo>
                  <a:lnTo>
                    <a:pt x="11" y="19"/>
                  </a:lnTo>
                  <a:lnTo>
                    <a:pt x="30" y="19"/>
                  </a:lnTo>
                  <a:lnTo>
                    <a:pt x="30" y="0"/>
                  </a:lnTo>
                  <a:lnTo>
                    <a:pt x="39" y="0"/>
                  </a:lnTo>
                  <a:lnTo>
                    <a:pt x="39" y="48"/>
                  </a:lnTo>
                  <a:lnTo>
                    <a:pt x="30" y="48"/>
                  </a:lnTo>
                  <a:lnTo>
                    <a:pt x="30" y="27"/>
                  </a:lnTo>
                  <a:lnTo>
                    <a:pt x="11" y="2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11349" name="Rectangle 130"/>
            <p:cNvSpPr>
              <a:spLocks noChangeArrowheads="1"/>
            </p:cNvSpPr>
            <p:nvPr/>
          </p:nvSpPr>
          <p:spPr bwMode="auto">
            <a:xfrm>
              <a:off x="10033990" y="5275377"/>
              <a:ext cx="987450" cy="1077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ja-JP" altLang="ja-JP" sz="7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BIZ UDゴシック" panose="020B0400000000000000" pitchFamily="49" charset="-128"/>
                  <a:ea typeface="BIZ UDゴシック" panose="020B0400000000000000" pitchFamily="49" charset="-128"/>
                  <a:cs typeface="+mn-cs"/>
                </a:rPr>
                <a:t>青山フラワーマーケット</a:t>
              </a:r>
              <a:endParaRPr kumimoji="0" lang="ja-JP" altLang="ja-JP" sz="7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ゴシック" panose="020B0400000000000000" pitchFamily="49" charset="-128"/>
                <a:ea typeface="BIZ UDゴシック" panose="020B0400000000000000" pitchFamily="49" charset="-128"/>
                <a:cs typeface="+mn-cs"/>
              </a:endParaRPr>
            </a:p>
          </p:txBody>
        </p:sp>
        <p:sp>
          <p:nvSpPr>
            <p:cNvPr id="11353" name="Rectangle 134"/>
            <p:cNvSpPr>
              <a:spLocks noChangeArrowheads="1"/>
            </p:cNvSpPr>
            <p:nvPr/>
          </p:nvSpPr>
          <p:spPr bwMode="auto">
            <a:xfrm>
              <a:off x="10239376" y="5176839"/>
              <a:ext cx="65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ja-JP" altLang="ja-JP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11355" name="Rectangle 136"/>
            <p:cNvSpPr>
              <a:spLocks noChangeArrowheads="1"/>
            </p:cNvSpPr>
            <p:nvPr/>
          </p:nvSpPr>
          <p:spPr bwMode="auto">
            <a:xfrm>
              <a:off x="10032299" y="4921157"/>
              <a:ext cx="718145" cy="1231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ja-JP" altLang="ja-JP" sz="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BIZ UDゴシック" panose="020B0400000000000000" pitchFamily="49" charset="-128"/>
                  <a:ea typeface="BIZ UDゴシック" panose="020B0400000000000000" pitchFamily="49" charset="-128"/>
                  <a:cs typeface="+mn-cs"/>
                </a:rPr>
                <a:t>いい菜＆ゼスト</a:t>
              </a:r>
              <a:endParaRPr kumimoji="0" lang="ja-JP" altLang="ja-JP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ゴシック" panose="020B0400000000000000" pitchFamily="49" charset="-128"/>
                <a:ea typeface="BIZ UDゴシック" panose="020B0400000000000000" pitchFamily="49" charset="-128"/>
                <a:cs typeface="+mn-cs"/>
              </a:endParaRPr>
            </a:p>
          </p:txBody>
        </p:sp>
        <p:sp>
          <p:nvSpPr>
            <p:cNvPr id="11356" name="Rectangle 137"/>
            <p:cNvSpPr>
              <a:spLocks noChangeArrowheads="1"/>
            </p:cNvSpPr>
            <p:nvPr/>
          </p:nvSpPr>
          <p:spPr bwMode="auto">
            <a:xfrm>
              <a:off x="10006013" y="4822877"/>
              <a:ext cx="352425" cy="923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ja-JP" altLang="ja-JP" sz="600" b="0" i="0" u="none" strike="noStrike" kern="1200" cap="none" spc="0" normalizeH="0" baseline="0" noProof="0" dirty="0">
                  <a:ln>
                    <a:noFill/>
                  </a:ln>
                  <a:solidFill>
                    <a:srgbClr val="E60019"/>
                  </a:solidFill>
                  <a:effectLst/>
                  <a:uLnTx/>
                  <a:uFillTx/>
                  <a:latin typeface="BIZ UDゴシック" panose="020B0400000000000000" pitchFamily="49" charset="-128"/>
                  <a:ea typeface="BIZ UDゴシック" panose="020B0400000000000000" pitchFamily="49" charset="-128"/>
                  <a:cs typeface="+mn-cs"/>
                </a:rPr>
                <a:t>【惣</a:t>
              </a:r>
              <a:r>
                <a:rPr kumimoji="0" lang="en-US" altLang="ja-JP" sz="600" b="0" i="0" u="none" strike="noStrike" kern="1200" cap="none" spc="0" normalizeH="0" baseline="0" noProof="0" dirty="0">
                  <a:ln>
                    <a:noFill/>
                  </a:ln>
                  <a:solidFill>
                    <a:srgbClr val="E60019"/>
                  </a:solidFill>
                  <a:effectLst/>
                  <a:uLnTx/>
                  <a:uFillTx/>
                  <a:latin typeface="BIZ UDゴシック" panose="020B0400000000000000" pitchFamily="49" charset="-128"/>
                  <a:ea typeface="BIZ UDゴシック" panose="020B0400000000000000" pitchFamily="49" charset="-128"/>
                  <a:cs typeface="+mn-cs"/>
                </a:rPr>
                <a:t> </a:t>
              </a:r>
              <a:r>
                <a:rPr kumimoji="0" lang="ja-JP" altLang="ja-JP" sz="600" b="0" i="0" u="none" strike="noStrike" kern="1200" cap="none" spc="0" normalizeH="0" baseline="0" noProof="0" dirty="0">
                  <a:ln>
                    <a:noFill/>
                  </a:ln>
                  <a:solidFill>
                    <a:srgbClr val="E60019"/>
                  </a:solidFill>
                  <a:effectLst/>
                  <a:uLnTx/>
                  <a:uFillTx/>
                  <a:latin typeface="BIZ UDゴシック" panose="020B0400000000000000" pitchFamily="49" charset="-128"/>
                  <a:ea typeface="BIZ UDゴシック" panose="020B0400000000000000" pitchFamily="49" charset="-128"/>
                  <a:cs typeface="+mn-cs"/>
                </a:rPr>
                <a:t>菜</a:t>
              </a:r>
              <a:r>
                <a:rPr kumimoji="0" lang="en-US" altLang="ja-JP" sz="600" b="0" i="0" u="none" strike="noStrike" kern="1200" cap="none" spc="0" normalizeH="0" baseline="0" noProof="0" dirty="0">
                  <a:ln>
                    <a:noFill/>
                  </a:ln>
                  <a:solidFill>
                    <a:srgbClr val="E60019"/>
                  </a:solidFill>
                  <a:effectLst/>
                  <a:uLnTx/>
                  <a:uFillTx/>
                  <a:latin typeface="BIZ UDゴシック" panose="020B0400000000000000" pitchFamily="49" charset="-128"/>
                  <a:ea typeface="BIZ UDゴシック" panose="020B0400000000000000" pitchFamily="49" charset="-128"/>
                  <a:cs typeface="+mn-cs"/>
                </a:rPr>
                <a:t>】</a:t>
              </a:r>
              <a:endParaRPr kumimoji="0" lang="ja-JP" altLang="ja-JP" sz="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ゴシック" panose="020B0400000000000000" pitchFamily="49" charset="-128"/>
                <a:ea typeface="BIZ UDゴシック" panose="020B0400000000000000" pitchFamily="49" charset="-128"/>
                <a:cs typeface="+mn-cs"/>
              </a:endParaRPr>
            </a:p>
          </p:txBody>
        </p:sp>
        <p:sp>
          <p:nvSpPr>
            <p:cNvPr id="11359" name="Rectangle 140"/>
            <p:cNvSpPr>
              <a:spLocks noChangeArrowheads="1"/>
            </p:cNvSpPr>
            <p:nvPr/>
          </p:nvSpPr>
          <p:spPr bwMode="auto">
            <a:xfrm>
              <a:off x="9991726" y="5507039"/>
              <a:ext cx="461665" cy="923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ja-JP" altLang="ja-JP" sz="600" b="0" i="0" u="none" strike="noStrike" kern="1200" cap="none" spc="0" normalizeH="0" baseline="0" noProof="0" dirty="0">
                  <a:ln>
                    <a:noFill/>
                  </a:ln>
                  <a:solidFill>
                    <a:srgbClr val="E60019"/>
                  </a:solidFill>
                  <a:effectLst/>
                  <a:uLnTx/>
                  <a:uFillTx/>
                  <a:latin typeface="BIZ UDゴシック" panose="020B0400000000000000" pitchFamily="49" charset="-128"/>
                  <a:ea typeface="BIZ UDゴシック" panose="020B0400000000000000" pitchFamily="49" charset="-128"/>
                  <a:cs typeface="+mn-cs"/>
                </a:rPr>
                <a:t>【ドーナツ</a:t>
              </a:r>
              <a:r>
                <a:rPr kumimoji="0" lang="en-US" altLang="ja-JP" sz="600" b="0" i="0" u="none" strike="noStrike" kern="1200" cap="none" spc="0" normalizeH="0" baseline="0" noProof="0" dirty="0">
                  <a:ln>
                    <a:noFill/>
                  </a:ln>
                  <a:solidFill>
                    <a:srgbClr val="E60019"/>
                  </a:solidFill>
                  <a:effectLst/>
                  <a:uLnTx/>
                  <a:uFillTx/>
                  <a:latin typeface="BIZ UDゴシック" panose="020B0400000000000000" pitchFamily="49" charset="-128"/>
                  <a:ea typeface="BIZ UDゴシック" panose="020B0400000000000000" pitchFamily="49" charset="-128"/>
                  <a:cs typeface="+mn-cs"/>
                </a:rPr>
                <a:t>】</a:t>
              </a:r>
              <a:endParaRPr kumimoji="0" lang="ja-JP" altLang="ja-JP" sz="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ゴシック" panose="020B0400000000000000" pitchFamily="49" charset="-128"/>
                <a:ea typeface="BIZ UDゴシック" panose="020B0400000000000000" pitchFamily="49" charset="-128"/>
                <a:cs typeface="+mn-cs"/>
              </a:endParaRPr>
            </a:p>
          </p:txBody>
        </p:sp>
        <p:sp>
          <p:nvSpPr>
            <p:cNvPr id="11360" name="Rectangle 141"/>
            <p:cNvSpPr>
              <a:spLocks noChangeArrowheads="1"/>
            </p:cNvSpPr>
            <p:nvPr/>
          </p:nvSpPr>
          <p:spPr bwMode="auto">
            <a:xfrm>
              <a:off x="10358438" y="5507039"/>
              <a:ext cx="65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ja-JP" altLang="ja-JP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172" name="Rectangle 136"/>
            <p:cNvSpPr>
              <a:spLocks noChangeArrowheads="1"/>
            </p:cNvSpPr>
            <p:nvPr/>
          </p:nvSpPr>
          <p:spPr bwMode="auto">
            <a:xfrm>
              <a:off x="8718882" y="4944947"/>
              <a:ext cx="615553" cy="1231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ja-JP" altLang="en-US" sz="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BIZ UDゴシック" panose="020B0400000000000000" pitchFamily="49" charset="-128"/>
                  <a:ea typeface="BIZ UDゴシック" panose="020B0400000000000000" pitchFamily="49" charset="-128"/>
                  <a:cs typeface="+mn-cs"/>
                </a:rPr>
                <a:t>ソフトバンク</a:t>
              </a:r>
              <a:endParaRPr kumimoji="0" lang="ja-JP" altLang="ja-JP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ゴシック" panose="020B0400000000000000" pitchFamily="49" charset="-128"/>
                <a:ea typeface="BIZ UDゴシック" panose="020B0400000000000000" pitchFamily="49" charset="-128"/>
                <a:cs typeface="+mn-cs"/>
              </a:endParaRPr>
            </a:p>
          </p:txBody>
        </p:sp>
      </p:grpSp>
      <p:pic>
        <p:nvPicPr>
          <p:cNvPr id="11361" name="図 11360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730551" y="5264087"/>
            <a:ext cx="519946" cy="170964"/>
          </a:xfrm>
          <a:prstGeom prst="rect">
            <a:avLst/>
          </a:prstGeom>
        </p:spPr>
      </p:pic>
      <p:sp>
        <p:nvSpPr>
          <p:cNvPr id="11362" name="テキスト ボックス 11361"/>
          <p:cNvSpPr txBox="1"/>
          <p:nvPr/>
        </p:nvSpPr>
        <p:spPr>
          <a:xfrm>
            <a:off x="8615363" y="5213754"/>
            <a:ext cx="1066667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ゴシック" panose="020B0400000000000000" pitchFamily="49" charset="-128"/>
                <a:ea typeface="BIZ UDゴシック" panose="020B0400000000000000" pitchFamily="49" charset="-128"/>
                <a:cs typeface="+mn-cs"/>
              </a:rPr>
              <a:t>ファミリーマート</a:t>
            </a:r>
          </a:p>
        </p:txBody>
      </p:sp>
      <p:sp>
        <p:nvSpPr>
          <p:cNvPr id="161" name="Rectangle 137"/>
          <p:cNvSpPr>
            <a:spLocks noChangeArrowheads="1"/>
          </p:cNvSpPr>
          <p:nvPr/>
        </p:nvSpPr>
        <p:spPr bwMode="auto">
          <a:xfrm>
            <a:off x="8687540" y="4835493"/>
            <a:ext cx="796185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ja-JP" sz="600" b="0" i="0" u="none" strike="noStrike" kern="1200" cap="none" spc="0" normalizeH="0" baseline="0" noProof="0" dirty="0">
                <a:ln>
                  <a:noFill/>
                </a:ln>
                <a:solidFill>
                  <a:srgbClr val="E60019"/>
                </a:solidFill>
                <a:effectLst/>
                <a:uLnTx/>
                <a:uFillTx/>
                <a:latin typeface="BIZ UDゴシック" panose="020B0400000000000000" pitchFamily="49" charset="-128"/>
                <a:ea typeface="BIZ UDゴシック" panose="020B0400000000000000" pitchFamily="49" charset="-128"/>
                <a:cs typeface="+mn-cs"/>
              </a:rPr>
              <a:t>【</a:t>
            </a:r>
            <a:r>
              <a:rPr kumimoji="0" lang="ja-JP" altLang="en-US" sz="600" b="0" i="0" u="none" strike="noStrike" kern="1200" cap="none" spc="0" normalizeH="0" baseline="0" noProof="0" dirty="0">
                <a:ln>
                  <a:noFill/>
                </a:ln>
                <a:solidFill>
                  <a:srgbClr val="E60019"/>
                </a:solidFill>
                <a:effectLst/>
                <a:uLnTx/>
                <a:uFillTx/>
                <a:latin typeface="BIZ UDゴシック" panose="020B0400000000000000" pitchFamily="49" charset="-128"/>
                <a:ea typeface="BIZ UDゴシック" panose="020B0400000000000000" pitchFamily="49" charset="-128"/>
                <a:cs typeface="+mn-cs"/>
              </a:rPr>
              <a:t>携帯電話販売 他</a:t>
            </a:r>
            <a:r>
              <a:rPr kumimoji="0" lang="en-US" altLang="ja-JP" sz="600" b="0" i="0" u="none" strike="noStrike" kern="1200" cap="none" spc="0" normalizeH="0" baseline="0" noProof="0" dirty="0">
                <a:ln>
                  <a:noFill/>
                </a:ln>
                <a:solidFill>
                  <a:srgbClr val="E60019"/>
                </a:solidFill>
                <a:effectLst/>
                <a:uLnTx/>
                <a:uFillTx/>
                <a:latin typeface="BIZ UDゴシック" panose="020B0400000000000000" pitchFamily="49" charset="-128"/>
                <a:ea typeface="BIZ UDゴシック" panose="020B0400000000000000" pitchFamily="49" charset="-128"/>
                <a:cs typeface="+mn-cs"/>
              </a:rPr>
              <a:t>】</a:t>
            </a:r>
            <a:endParaRPr kumimoji="0" lang="ja-JP" altLang="ja-JP" sz="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IZ UDゴシック" panose="020B0400000000000000" pitchFamily="49" charset="-128"/>
              <a:ea typeface="BIZ UDゴシック" panose="020B0400000000000000" pitchFamily="49" charset="-128"/>
              <a:cs typeface="+mn-cs"/>
            </a:endParaRPr>
          </a:p>
        </p:txBody>
      </p:sp>
      <p:sp>
        <p:nvSpPr>
          <p:cNvPr id="162" name="Rectangle 137"/>
          <p:cNvSpPr>
            <a:spLocks noChangeArrowheads="1"/>
          </p:cNvSpPr>
          <p:nvPr/>
        </p:nvSpPr>
        <p:spPr bwMode="auto">
          <a:xfrm>
            <a:off x="10006013" y="5157531"/>
            <a:ext cx="346249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ja-JP" sz="600" b="0" i="0" u="none" strike="noStrike" kern="1200" cap="none" spc="0" normalizeH="0" baseline="0" noProof="0" dirty="0">
                <a:ln>
                  <a:noFill/>
                </a:ln>
                <a:solidFill>
                  <a:srgbClr val="E60019"/>
                </a:solidFill>
                <a:effectLst/>
                <a:uLnTx/>
                <a:uFillTx/>
                <a:latin typeface="BIZ UDゴシック" panose="020B0400000000000000" pitchFamily="49" charset="-128"/>
                <a:ea typeface="BIZ UDゴシック" panose="020B0400000000000000" pitchFamily="49" charset="-128"/>
                <a:cs typeface="+mn-cs"/>
              </a:rPr>
              <a:t>【</a:t>
            </a:r>
            <a:r>
              <a:rPr kumimoji="0" lang="ja-JP" altLang="en-US" sz="600" b="0" i="0" u="none" strike="noStrike" kern="1200" cap="none" spc="0" normalizeH="0" baseline="0" noProof="0" dirty="0">
                <a:ln>
                  <a:noFill/>
                </a:ln>
                <a:solidFill>
                  <a:srgbClr val="E60019"/>
                </a:solidFill>
                <a:effectLst/>
                <a:uLnTx/>
                <a:uFillTx/>
                <a:latin typeface="BIZ UDゴシック" panose="020B0400000000000000" pitchFamily="49" charset="-128"/>
                <a:ea typeface="BIZ UDゴシック" panose="020B0400000000000000" pitchFamily="49" charset="-128"/>
                <a:cs typeface="+mn-cs"/>
              </a:rPr>
              <a:t>花 屋</a:t>
            </a:r>
            <a:r>
              <a:rPr kumimoji="0" lang="en-US" altLang="ja-JP" sz="600" b="0" i="0" u="none" strike="noStrike" kern="1200" cap="none" spc="0" normalizeH="0" baseline="0" noProof="0" dirty="0">
                <a:ln>
                  <a:noFill/>
                </a:ln>
                <a:solidFill>
                  <a:srgbClr val="E60019"/>
                </a:solidFill>
                <a:effectLst/>
                <a:uLnTx/>
                <a:uFillTx/>
                <a:latin typeface="BIZ UDゴシック" panose="020B0400000000000000" pitchFamily="49" charset="-128"/>
                <a:ea typeface="BIZ UDゴシック" panose="020B0400000000000000" pitchFamily="49" charset="-128"/>
                <a:cs typeface="+mn-cs"/>
              </a:rPr>
              <a:t>】</a:t>
            </a:r>
            <a:endParaRPr kumimoji="0" lang="ja-JP" altLang="ja-JP" sz="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IZ UDゴシック" panose="020B0400000000000000" pitchFamily="49" charset="-128"/>
              <a:ea typeface="BIZ UDゴシック" panose="020B0400000000000000" pitchFamily="49" charset="-128"/>
              <a:cs typeface="+mn-cs"/>
            </a:endParaRPr>
          </a:p>
        </p:txBody>
      </p:sp>
      <p:sp>
        <p:nvSpPr>
          <p:cNvPr id="163" name="Rectangle 137"/>
          <p:cNvSpPr>
            <a:spLocks noChangeArrowheads="1"/>
          </p:cNvSpPr>
          <p:nvPr/>
        </p:nvSpPr>
        <p:spPr bwMode="auto">
          <a:xfrm>
            <a:off x="9999185" y="5816961"/>
            <a:ext cx="796185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ja-JP" sz="600" b="0" i="0" u="none" strike="noStrike" kern="1200" cap="none" spc="0" normalizeH="0" baseline="0" noProof="0" dirty="0">
                <a:ln>
                  <a:noFill/>
                </a:ln>
                <a:solidFill>
                  <a:srgbClr val="E60019"/>
                </a:solidFill>
                <a:effectLst/>
                <a:uLnTx/>
                <a:uFillTx/>
                <a:latin typeface="BIZ UDゴシック" panose="020B0400000000000000" pitchFamily="49" charset="-128"/>
                <a:ea typeface="BIZ UDゴシック" panose="020B0400000000000000" pitchFamily="49" charset="-128"/>
                <a:cs typeface="+mn-cs"/>
              </a:rPr>
              <a:t>【</a:t>
            </a:r>
            <a:r>
              <a:rPr kumimoji="0" lang="ja-JP" altLang="en-US" sz="600" b="0" i="0" u="none" strike="noStrike" kern="1200" cap="none" spc="0" normalizeH="0" baseline="0" noProof="0" dirty="0">
                <a:ln>
                  <a:noFill/>
                </a:ln>
                <a:solidFill>
                  <a:srgbClr val="E60019"/>
                </a:solidFill>
                <a:effectLst/>
                <a:uLnTx/>
                <a:uFillTx/>
                <a:latin typeface="BIZ UDゴシック" panose="020B0400000000000000" pitchFamily="49" charset="-128"/>
                <a:ea typeface="BIZ UDゴシック" panose="020B0400000000000000" pitchFamily="49" charset="-128"/>
                <a:cs typeface="+mn-cs"/>
              </a:rPr>
              <a:t>健康食品専門店</a:t>
            </a:r>
            <a:r>
              <a:rPr kumimoji="0" lang="en-US" altLang="ja-JP" sz="600" b="0" i="0" u="none" strike="noStrike" kern="1200" cap="none" spc="0" normalizeH="0" baseline="0" noProof="0" dirty="0">
                <a:ln>
                  <a:noFill/>
                </a:ln>
                <a:solidFill>
                  <a:srgbClr val="E60019"/>
                </a:solidFill>
                <a:effectLst/>
                <a:uLnTx/>
                <a:uFillTx/>
                <a:latin typeface="BIZ UDゴシック" panose="020B0400000000000000" pitchFamily="49" charset="-128"/>
                <a:ea typeface="BIZ UDゴシック" panose="020B0400000000000000" pitchFamily="49" charset="-128"/>
                <a:cs typeface="+mn-cs"/>
              </a:rPr>
              <a:t>】</a:t>
            </a:r>
            <a:endParaRPr kumimoji="0" lang="ja-JP" altLang="ja-JP" sz="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IZ UDゴシック" panose="020B0400000000000000" pitchFamily="49" charset="-128"/>
              <a:ea typeface="BIZ UDゴシック" panose="020B0400000000000000" pitchFamily="49" charset="-128"/>
              <a:cs typeface="+mn-cs"/>
            </a:endParaRPr>
          </a:p>
        </p:txBody>
      </p:sp>
      <p:sp>
        <p:nvSpPr>
          <p:cNvPr id="164" name="Rectangle 137"/>
          <p:cNvSpPr>
            <a:spLocks noChangeArrowheads="1"/>
          </p:cNvSpPr>
          <p:nvPr/>
        </p:nvSpPr>
        <p:spPr bwMode="auto">
          <a:xfrm>
            <a:off x="8673024" y="5165415"/>
            <a:ext cx="938583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ja-JP" sz="600" b="0" i="0" u="none" strike="noStrike" kern="1200" cap="none" spc="0" normalizeH="0" baseline="0" noProof="0" dirty="0">
                <a:ln>
                  <a:noFill/>
                </a:ln>
                <a:solidFill>
                  <a:srgbClr val="E60019"/>
                </a:solidFill>
                <a:effectLst/>
                <a:uLnTx/>
                <a:uFillTx/>
                <a:latin typeface="BIZ UDゴシック" panose="020B0400000000000000" pitchFamily="49" charset="-128"/>
                <a:ea typeface="BIZ UDゴシック" panose="020B0400000000000000" pitchFamily="49" charset="-128"/>
                <a:cs typeface="+mn-cs"/>
              </a:rPr>
              <a:t>【</a:t>
            </a:r>
            <a:r>
              <a:rPr kumimoji="0" lang="ja-JP" altLang="en-US" sz="600" b="0" i="0" u="none" strike="noStrike" kern="1200" cap="none" spc="0" normalizeH="0" baseline="0" noProof="0" dirty="0">
                <a:ln>
                  <a:noFill/>
                </a:ln>
                <a:solidFill>
                  <a:srgbClr val="E60019"/>
                </a:solidFill>
                <a:effectLst/>
                <a:uLnTx/>
                <a:uFillTx/>
                <a:latin typeface="BIZ UDゴシック" panose="020B0400000000000000" pitchFamily="49" charset="-128"/>
                <a:ea typeface="BIZ UDゴシック" panose="020B0400000000000000" pitchFamily="49" charset="-128"/>
                <a:cs typeface="+mn-cs"/>
              </a:rPr>
              <a:t>コンビニエンスストア</a:t>
            </a:r>
            <a:r>
              <a:rPr kumimoji="0" lang="en-US" altLang="ja-JP" sz="600" b="0" i="0" u="none" strike="noStrike" kern="1200" cap="none" spc="0" normalizeH="0" baseline="0" noProof="0" dirty="0">
                <a:ln>
                  <a:noFill/>
                </a:ln>
                <a:solidFill>
                  <a:srgbClr val="E60019"/>
                </a:solidFill>
                <a:effectLst/>
                <a:uLnTx/>
                <a:uFillTx/>
                <a:latin typeface="BIZ UDゴシック" panose="020B0400000000000000" pitchFamily="49" charset="-128"/>
                <a:ea typeface="BIZ UDゴシック" panose="020B0400000000000000" pitchFamily="49" charset="-128"/>
                <a:cs typeface="+mn-cs"/>
              </a:rPr>
              <a:t>】</a:t>
            </a:r>
            <a:endParaRPr kumimoji="0" lang="ja-JP" altLang="ja-JP" sz="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IZ UDゴシック" panose="020B0400000000000000" pitchFamily="49" charset="-128"/>
              <a:ea typeface="BIZ UDゴシック" panose="020B0400000000000000" pitchFamily="49" charset="-128"/>
              <a:cs typeface="+mn-cs"/>
            </a:endParaRPr>
          </a:p>
        </p:txBody>
      </p:sp>
      <p:sp>
        <p:nvSpPr>
          <p:cNvPr id="165" name="Rectangle 137"/>
          <p:cNvSpPr>
            <a:spLocks noChangeArrowheads="1"/>
          </p:cNvSpPr>
          <p:nvPr/>
        </p:nvSpPr>
        <p:spPr bwMode="auto">
          <a:xfrm>
            <a:off x="8679404" y="5507039"/>
            <a:ext cx="938583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ja-JP" sz="600" b="0" i="0" u="none" strike="noStrike" kern="1200" cap="none" spc="0" normalizeH="0" baseline="0" noProof="0" dirty="0">
                <a:ln>
                  <a:noFill/>
                </a:ln>
                <a:solidFill>
                  <a:srgbClr val="E60019"/>
                </a:solidFill>
                <a:effectLst/>
                <a:uLnTx/>
                <a:uFillTx/>
                <a:latin typeface="BIZ UDゴシック" panose="020B0400000000000000" pitchFamily="49" charset="-128"/>
                <a:ea typeface="BIZ UDゴシック" panose="020B0400000000000000" pitchFamily="49" charset="-128"/>
                <a:cs typeface="+mn-cs"/>
              </a:rPr>
              <a:t>【</a:t>
            </a:r>
            <a:r>
              <a:rPr kumimoji="0" lang="ja-JP" altLang="en-US" sz="600" b="0" i="0" u="none" strike="noStrike" kern="1200" cap="none" spc="0" normalizeH="0" baseline="0" noProof="0" dirty="0">
                <a:ln>
                  <a:noFill/>
                </a:ln>
                <a:solidFill>
                  <a:srgbClr val="E60019"/>
                </a:solidFill>
                <a:effectLst/>
                <a:uLnTx/>
                <a:uFillTx/>
                <a:latin typeface="BIZ UDゴシック" panose="020B0400000000000000" pitchFamily="49" charset="-128"/>
                <a:ea typeface="BIZ UDゴシック" panose="020B0400000000000000" pitchFamily="49" charset="-128"/>
                <a:cs typeface="+mn-cs"/>
              </a:rPr>
              <a:t>クリーニング</a:t>
            </a:r>
            <a:r>
              <a:rPr kumimoji="0" lang="en-US" altLang="ja-JP" sz="600" b="0" i="0" u="none" strike="noStrike" kern="1200" cap="none" spc="0" normalizeH="0" baseline="0" noProof="0" dirty="0">
                <a:ln>
                  <a:noFill/>
                </a:ln>
                <a:solidFill>
                  <a:srgbClr val="E60019"/>
                </a:solidFill>
                <a:effectLst/>
                <a:uLnTx/>
                <a:uFillTx/>
                <a:latin typeface="BIZ UDゴシック" panose="020B0400000000000000" pitchFamily="49" charset="-128"/>
                <a:ea typeface="BIZ UDゴシック" panose="020B0400000000000000" pitchFamily="49" charset="-128"/>
                <a:cs typeface="+mn-cs"/>
              </a:rPr>
              <a:t>】</a:t>
            </a:r>
            <a:endParaRPr kumimoji="0" lang="ja-JP" altLang="ja-JP" sz="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IZ UDゴシック" panose="020B0400000000000000" pitchFamily="49" charset="-128"/>
              <a:ea typeface="BIZ UDゴシック" panose="020B0400000000000000" pitchFamily="49" charset="-128"/>
              <a:cs typeface="+mn-cs"/>
            </a:endParaRPr>
          </a:p>
        </p:txBody>
      </p:sp>
      <p:sp>
        <p:nvSpPr>
          <p:cNvPr id="166" name="テキスト ボックス 165"/>
          <p:cNvSpPr txBox="1"/>
          <p:nvPr/>
        </p:nvSpPr>
        <p:spPr>
          <a:xfrm>
            <a:off x="8624888" y="5566046"/>
            <a:ext cx="115809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ゴシック" panose="020B0400000000000000" pitchFamily="49" charset="-128"/>
                <a:ea typeface="BIZ UDゴシック" panose="020B0400000000000000" pitchFamily="49" charset="-128"/>
                <a:cs typeface="+mn-cs"/>
              </a:rPr>
              <a:t>ポニークリーニング</a:t>
            </a:r>
          </a:p>
        </p:txBody>
      </p:sp>
      <p:sp>
        <p:nvSpPr>
          <p:cNvPr id="168" name="テキスト ボックス 167"/>
          <p:cNvSpPr txBox="1"/>
          <p:nvPr/>
        </p:nvSpPr>
        <p:spPr>
          <a:xfrm>
            <a:off x="9930847" y="5569388"/>
            <a:ext cx="115809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ゴシック" panose="020B0400000000000000" pitchFamily="49" charset="-128"/>
                <a:ea typeface="BIZ UDゴシック" panose="020B0400000000000000" pitchFamily="49" charset="-128"/>
                <a:cs typeface="+mn-cs"/>
              </a:rPr>
              <a:t>ミスタードーナツ</a:t>
            </a:r>
          </a:p>
        </p:txBody>
      </p:sp>
      <p:sp>
        <p:nvSpPr>
          <p:cNvPr id="169" name="テキスト ボックス 168"/>
          <p:cNvSpPr txBox="1"/>
          <p:nvPr/>
        </p:nvSpPr>
        <p:spPr>
          <a:xfrm>
            <a:off x="8611064" y="5889655"/>
            <a:ext cx="116322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7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ゴシック" panose="020B0400000000000000" pitchFamily="49" charset="-128"/>
                <a:ea typeface="BIZ UDゴシック" panose="020B0400000000000000" pitchFamily="49" charset="-128"/>
                <a:cs typeface="+mn-cs"/>
              </a:rPr>
              <a:t>ゆう</a:t>
            </a:r>
            <a:r>
              <a:rPr kumimoji="1" lang="ja-JP" altLang="en-US" sz="7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ゴシック" panose="020B0400000000000000" pitchFamily="49" charset="-128"/>
                <a:ea typeface="BIZ UDゴシック" panose="020B0400000000000000" pitchFamily="49" charset="-128"/>
                <a:cs typeface="+mn-cs"/>
              </a:rPr>
              <a:t>ちょ</a:t>
            </a:r>
            <a:r>
              <a:rPr kumimoji="1" lang="ja-JP" altLang="en-US" sz="7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ゴシック" panose="020B0400000000000000" pitchFamily="49" charset="-128"/>
                <a:ea typeface="BIZ UDゴシック" panose="020B0400000000000000" pitchFamily="49" charset="-128"/>
                <a:cs typeface="+mn-cs"/>
              </a:rPr>
              <a:t>銀行・横浜銀行</a:t>
            </a:r>
            <a:endParaRPr kumimoji="1" lang="en-US" altLang="ja-JP" sz="7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IZ UDゴシック" panose="020B0400000000000000" pitchFamily="49" charset="-128"/>
              <a:ea typeface="BIZ UDゴシック" panose="020B0400000000000000" pitchFamily="49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7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ゴシック" panose="020B0400000000000000" pitchFamily="49" charset="-128"/>
                <a:ea typeface="BIZ UDゴシック" panose="020B0400000000000000" pitchFamily="49" charset="-128"/>
                <a:cs typeface="+mn-cs"/>
              </a:rPr>
              <a:t>みずほ銀行</a:t>
            </a:r>
            <a:endParaRPr kumimoji="1" lang="en-US" altLang="ja-JP" sz="7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IZ UDゴシック" panose="020B0400000000000000" pitchFamily="49" charset="-128"/>
              <a:ea typeface="BIZ UDゴシック" panose="020B0400000000000000" pitchFamily="49" charset="-128"/>
              <a:cs typeface="+mn-cs"/>
            </a:endParaRPr>
          </a:p>
        </p:txBody>
      </p:sp>
      <p:sp>
        <p:nvSpPr>
          <p:cNvPr id="170" name="Rectangle 137"/>
          <p:cNvSpPr>
            <a:spLocks noChangeArrowheads="1"/>
          </p:cNvSpPr>
          <p:nvPr/>
        </p:nvSpPr>
        <p:spPr bwMode="auto">
          <a:xfrm>
            <a:off x="8692791" y="5821959"/>
            <a:ext cx="938583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ja-JP" sz="600" b="0" i="0" u="none" strike="noStrike" kern="1200" cap="none" spc="0" normalizeH="0" baseline="0" noProof="0" dirty="0">
                <a:ln>
                  <a:noFill/>
                </a:ln>
                <a:solidFill>
                  <a:srgbClr val="E60019"/>
                </a:solidFill>
                <a:effectLst/>
                <a:uLnTx/>
                <a:uFillTx/>
                <a:latin typeface="BIZ UDゴシック" panose="020B0400000000000000" pitchFamily="49" charset="-128"/>
                <a:ea typeface="BIZ UDゴシック" panose="020B0400000000000000" pitchFamily="49" charset="-128"/>
                <a:cs typeface="+mn-cs"/>
              </a:rPr>
              <a:t>【</a:t>
            </a:r>
            <a:r>
              <a:rPr kumimoji="0" lang="en-US" altLang="ja-JP" sz="600" b="0" i="0" u="none" strike="noStrike" kern="1200" cap="none" spc="0" normalizeH="0" baseline="0" noProof="0" dirty="0">
                <a:ln>
                  <a:noFill/>
                </a:ln>
                <a:solidFill>
                  <a:srgbClr val="E60019"/>
                </a:solidFill>
                <a:effectLst/>
                <a:uLnTx/>
                <a:uFillTx/>
                <a:latin typeface="BIZ UDゴシック" panose="020B0400000000000000" pitchFamily="49" charset="-128"/>
                <a:ea typeface="BIZ UDゴシック" panose="020B0400000000000000" pitchFamily="49" charset="-128"/>
                <a:cs typeface="+mn-cs"/>
              </a:rPr>
              <a:t>CD/ATM</a:t>
            </a:r>
            <a:r>
              <a:rPr kumimoji="0" lang="ja-JP" altLang="en-US" sz="600" b="0" i="0" u="none" strike="noStrike" kern="1200" cap="none" spc="0" normalizeH="0" baseline="0" noProof="0" dirty="0">
                <a:ln>
                  <a:noFill/>
                </a:ln>
                <a:solidFill>
                  <a:srgbClr val="E60019"/>
                </a:solidFill>
                <a:effectLst/>
                <a:uLnTx/>
                <a:uFillTx/>
                <a:latin typeface="BIZ UDゴシック" panose="020B0400000000000000" pitchFamily="49" charset="-128"/>
                <a:ea typeface="BIZ UDゴシック" panose="020B0400000000000000" pitchFamily="49" charset="-128"/>
                <a:cs typeface="+mn-cs"/>
              </a:rPr>
              <a:t>コーナー</a:t>
            </a:r>
            <a:r>
              <a:rPr kumimoji="0" lang="en-US" altLang="ja-JP" sz="600" b="0" i="0" u="none" strike="noStrike" kern="1200" cap="none" spc="0" normalizeH="0" baseline="0" noProof="0" dirty="0">
                <a:ln>
                  <a:noFill/>
                </a:ln>
                <a:solidFill>
                  <a:srgbClr val="E60019"/>
                </a:solidFill>
                <a:effectLst/>
                <a:uLnTx/>
                <a:uFillTx/>
                <a:latin typeface="BIZ UDゴシック" panose="020B0400000000000000" pitchFamily="49" charset="-128"/>
                <a:ea typeface="BIZ UDゴシック" panose="020B0400000000000000" pitchFamily="49" charset="-128"/>
                <a:cs typeface="+mn-cs"/>
              </a:rPr>
              <a:t>】</a:t>
            </a:r>
            <a:endParaRPr kumimoji="0" lang="ja-JP" altLang="ja-JP" sz="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IZ UDゴシック" panose="020B0400000000000000" pitchFamily="49" charset="-128"/>
              <a:ea typeface="BIZ UDゴシック" panose="020B0400000000000000" pitchFamily="49" charset="-128"/>
              <a:cs typeface="+mn-cs"/>
            </a:endParaRPr>
          </a:p>
        </p:txBody>
      </p:sp>
      <p:sp>
        <p:nvSpPr>
          <p:cNvPr id="171" name="Rectangle 136"/>
          <p:cNvSpPr>
            <a:spLocks noChangeArrowheads="1"/>
          </p:cNvSpPr>
          <p:nvPr/>
        </p:nvSpPr>
        <p:spPr bwMode="auto">
          <a:xfrm>
            <a:off x="10048478" y="5930029"/>
            <a:ext cx="410369" cy="123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IZ UDゴシック" panose="020B0400000000000000" pitchFamily="49" charset="-128"/>
                <a:ea typeface="BIZ UDゴシック" panose="020B0400000000000000" pitchFamily="49" charset="-128"/>
                <a:cs typeface="+mn-cs"/>
              </a:rPr>
              <a:t>健寿の京</a:t>
            </a:r>
            <a:endParaRPr kumimoji="0" lang="ja-JP" altLang="ja-JP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IZ UDゴシック" panose="020B0400000000000000" pitchFamily="49" charset="-128"/>
              <a:ea typeface="BIZ UDゴシック" panose="020B0400000000000000" pitchFamily="49" charset="-128"/>
              <a:cs typeface="+mn-cs"/>
            </a:endParaRPr>
          </a:p>
        </p:txBody>
      </p:sp>
      <p:pic>
        <p:nvPicPr>
          <p:cNvPr id="8" name="図 7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201253" y="1531806"/>
            <a:ext cx="1002044" cy="197297"/>
          </a:xfrm>
          <a:prstGeom prst="rect">
            <a:avLst/>
          </a:prstGeom>
        </p:spPr>
      </p:pic>
      <p:pic>
        <p:nvPicPr>
          <p:cNvPr id="85" name="図 84"/>
          <p:cNvPicPr/>
          <p:nvPr/>
        </p:nvPicPr>
        <p:blipFill>
          <a:blip r:embed="rId9"/>
          <a:stretch>
            <a:fillRect/>
          </a:stretch>
        </p:blipFill>
        <p:spPr>
          <a:xfrm>
            <a:off x="7158549" y="1839835"/>
            <a:ext cx="899601" cy="257175"/>
          </a:xfrm>
          <a:prstGeom prst="rect">
            <a:avLst/>
          </a:prstGeom>
        </p:spPr>
      </p:pic>
      <p:pic>
        <p:nvPicPr>
          <p:cNvPr id="86" name="図 85"/>
          <p:cNvPicPr/>
          <p:nvPr/>
        </p:nvPicPr>
        <p:blipFill>
          <a:blip r:embed="rId10"/>
          <a:stretch>
            <a:fillRect/>
          </a:stretch>
        </p:blipFill>
        <p:spPr>
          <a:xfrm>
            <a:off x="7297406" y="1851203"/>
            <a:ext cx="432272" cy="117220"/>
          </a:xfrm>
          <a:prstGeom prst="rect">
            <a:avLst/>
          </a:prstGeom>
        </p:spPr>
      </p:pic>
      <p:pic>
        <p:nvPicPr>
          <p:cNvPr id="39" name="図 38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4875157" y="2053942"/>
            <a:ext cx="603915" cy="202798"/>
          </a:xfrm>
          <a:prstGeom prst="rect">
            <a:avLst/>
          </a:prstGeom>
        </p:spPr>
      </p:pic>
      <p:pic>
        <p:nvPicPr>
          <p:cNvPr id="40" name="図 39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457144" y="2028443"/>
            <a:ext cx="163224" cy="66236"/>
          </a:xfrm>
          <a:prstGeom prst="rect">
            <a:avLst/>
          </a:prstGeom>
        </p:spPr>
      </p:pic>
      <p:pic>
        <p:nvPicPr>
          <p:cNvPr id="11558" name="図 11557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5399350" y="1936291"/>
            <a:ext cx="1162212" cy="381053"/>
          </a:xfrm>
          <a:prstGeom prst="rect">
            <a:avLst/>
          </a:prstGeom>
        </p:spPr>
      </p:pic>
      <p:pic>
        <p:nvPicPr>
          <p:cNvPr id="7" name="図 6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flipH="1">
            <a:off x="7948611" y="4101797"/>
            <a:ext cx="57150" cy="68300"/>
          </a:xfrm>
          <a:prstGeom prst="rect">
            <a:avLst/>
          </a:prstGeom>
        </p:spPr>
      </p:pic>
      <p:pic>
        <p:nvPicPr>
          <p:cNvPr id="41" name="図 40"/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7385985" y="4055781"/>
            <a:ext cx="562628" cy="114316"/>
          </a:xfrm>
          <a:prstGeom prst="rect">
            <a:avLst/>
          </a:prstGeom>
        </p:spPr>
      </p:pic>
      <p:pic>
        <p:nvPicPr>
          <p:cNvPr id="94" name="図 93"/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 flipH="1">
            <a:off x="7385985" y="3758479"/>
            <a:ext cx="262590" cy="297302"/>
          </a:xfrm>
          <a:prstGeom prst="rect">
            <a:avLst/>
          </a:prstGeom>
        </p:spPr>
      </p:pic>
      <p:sp>
        <p:nvSpPr>
          <p:cNvPr id="53" name="直角三角形 52"/>
          <p:cNvSpPr/>
          <p:nvPr/>
        </p:nvSpPr>
        <p:spPr>
          <a:xfrm>
            <a:off x="7946230" y="4053400"/>
            <a:ext cx="59532" cy="52651"/>
          </a:xfrm>
          <a:prstGeom prst="rtTriangle">
            <a:avLst/>
          </a:prstGeom>
          <a:solidFill>
            <a:srgbClr val="B0CC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57" name="直角三角形 56"/>
          <p:cNvSpPr/>
          <p:nvPr/>
        </p:nvSpPr>
        <p:spPr>
          <a:xfrm>
            <a:off x="7388364" y="3514902"/>
            <a:ext cx="250685" cy="241196"/>
          </a:xfrm>
          <a:prstGeom prst="rtTriangle">
            <a:avLst/>
          </a:prstGeom>
          <a:solidFill>
            <a:srgbClr val="B0CC72"/>
          </a:solidFill>
          <a:ln>
            <a:solidFill>
              <a:srgbClr val="B0CC7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107" name="直角三角形 106"/>
          <p:cNvSpPr/>
          <p:nvPr/>
        </p:nvSpPr>
        <p:spPr>
          <a:xfrm>
            <a:off x="7631906" y="3756098"/>
            <a:ext cx="314324" cy="297351"/>
          </a:xfrm>
          <a:prstGeom prst="rtTriangle">
            <a:avLst/>
          </a:prstGeom>
          <a:solidFill>
            <a:srgbClr val="B0CC72"/>
          </a:solidFill>
          <a:ln>
            <a:solidFill>
              <a:srgbClr val="B0CC7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56" name="減算記号 55"/>
          <p:cNvSpPr/>
          <p:nvPr/>
        </p:nvSpPr>
        <p:spPr>
          <a:xfrm rot="2671075">
            <a:off x="7077746" y="3747856"/>
            <a:ext cx="1242882" cy="90000"/>
          </a:xfrm>
          <a:prstGeom prst="mathMinus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50" charset="-128"/>
              <a:cs typeface="+mn-cs"/>
            </a:endParaRPr>
          </a:p>
        </p:txBody>
      </p:sp>
      <p:pic>
        <p:nvPicPr>
          <p:cNvPr id="59" name="図 58"/>
          <p:cNvPicPr>
            <a:picLocks noChangeAspect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2721869" flipV="1">
            <a:off x="7788856" y="3861297"/>
            <a:ext cx="153918" cy="68419"/>
          </a:xfrm>
          <a:prstGeom prst="rect">
            <a:avLst/>
          </a:prstGeom>
        </p:spPr>
      </p:pic>
      <p:grpSp>
        <p:nvGrpSpPr>
          <p:cNvPr id="89" name="グループ化 88"/>
          <p:cNvGrpSpPr/>
          <p:nvPr/>
        </p:nvGrpSpPr>
        <p:grpSpPr>
          <a:xfrm>
            <a:off x="7381421" y="3515679"/>
            <a:ext cx="619776" cy="656800"/>
            <a:chOff x="7381421" y="3515679"/>
            <a:chExt cx="619776" cy="656800"/>
          </a:xfrm>
        </p:grpSpPr>
        <p:sp>
          <p:nvSpPr>
            <p:cNvPr id="90" name="台形 44"/>
            <p:cNvSpPr/>
            <p:nvPr/>
          </p:nvSpPr>
          <p:spPr>
            <a:xfrm rot="5400000">
              <a:off x="7366381" y="3537662"/>
              <a:ext cx="656800" cy="612833"/>
            </a:xfrm>
            <a:custGeom>
              <a:avLst/>
              <a:gdLst>
                <a:gd name="connsiteX0" fmla="*/ 0 w 654421"/>
                <a:gd name="connsiteY0" fmla="*/ 809683 h 809683"/>
                <a:gd name="connsiteX1" fmla="*/ 163605 w 654421"/>
                <a:gd name="connsiteY1" fmla="*/ 0 h 809683"/>
                <a:gd name="connsiteX2" fmla="*/ 490816 w 654421"/>
                <a:gd name="connsiteY2" fmla="*/ 0 h 809683"/>
                <a:gd name="connsiteX3" fmla="*/ 654421 w 654421"/>
                <a:gd name="connsiteY3" fmla="*/ 809683 h 809683"/>
                <a:gd name="connsiteX4" fmla="*/ 0 w 654421"/>
                <a:gd name="connsiteY4" fmla="*/ 809683 h 809683"/>
                <a:gd name="connsiteX0" fmla="*/ 0 w 659091"/>
                <a:gd name="connsiteY0" fmla="*/ 809683 h 809683"/>
                <a:gd name="connsiteX1" fmla="*/ 163605 w 659091"/>
                <a:gd name="connsiteY1" fmla="*/ 0 h 809683"/>
                <a:gd name="connsiteX2" fmla="*/ 659091 w 659091"/>
                <a:gd name="connsiteY2" fmla="*/ 193675 h 809683"/>
                <a:gd name="connsiteX3" fmla="*/ 654421 w 659091"/>
                <a:gd name="connsiteY3" fmla="*/ 809683 h 809683"/>
                <a:gd name="connsiteX4" fmla="*/ 0 w 659091"/>
                <a:gd name="connsiteY4" fmla="*/ 809683 h 809683"/>
                <a:gd name="connsiteX0" fmla="*/ 0 w 659091"/>
                <a:gd name="connsiteY0" fmla="*/ 625533 h 625533"/>
                <a:gd name="connsiteX1" fmla="*/ 503330 w 659091"/>
                <a:gd name="connsiteY1" fmla="*/ 0 h 625533"/>
                <a:gd name="connsiteX2" fmla="*/ 659091 w 659091"/>
                <a:gd name="connsiteY2" fmla="*/ 9525 h 625533"/>
                <a:gd name="connsiteX3" fmla="*/ 654421 w 659091"/>
                <a:gd name="connsiteY3" fmla="*/ 625533 h 625533"/>
                <a:gd name="connsiteX4" fmla="*/ 0 w 659091"/>
                <a:gd name="connsiteY4" fmla="*/ 625533 h 625533"/>
                <a:gd name="connsiteX0" fmla="*/ 0 w 659091"/>
                <a:gd name="connsiteY0" fmla="*/ 616008 h 616008"/>
                <a:gd name="connsiteX1" fmla="*/ 538255 w 659091"/>
                <a:gd name="connsiteY1" fmla="*/ 12700 h 616008"/>
                <a:gd name="connsiteX2" fmla="*/ 659091 w 659091"/>
                <a:gd name="connsiteY2" fmla="*/ 0 h 616008"/>
                <a:gd name="connsiteX3" fmla="*/ 654421 w 659091"/>
                <a:gd name="connsiteY3" fmla="*/ 616008 h 616008"/>
                <a:gd name="connsiteX4" fmla="*/ 0 w 659091"/>
                <a:gd name="connsiteY4" fmla="*/ 616008 h 616008"/>
                <a:gd name="connsiteX0" fmla="*/ 0 w 662269"/>
                <a:gd name="connsiteY0" fmla="*/ 603308 h 603308"/>
                <a:gd name="connsiteX1" fmla="*/ 538255 w 662269"/>
                <a:gd name="connsiteY1" fmla="*/ 0 h 603308"/>
                <a:gd name="connsiteX2" fmla="*/ 662269 w 662269"/>
                <a:gd name="connsiteY2" fmla="*/ 0 h 603308"/>
                <a:gd name="connsiteX3" fmla="*/ 654421 w 662269"/>
                <a:gd name="connsiteY3" fmla="*/ 603308 h 603308"/>
                <a:gd name="connsiteX4" fmla="*/ 0 w 662269"/>
                <a:gd name="connsiteY4" fmla="*/ 603308 h 603308"/>
                <a:gd name="connsiteX0" fmla="*/ 0 w 662269"/>
                <a:gd name="connsiteY0" fmla="*/ 603309 h 603309"/>
                <a:gd name="connsiteX1" fmla="*/ 582708 w 662269"/>
                <a:gd name="connsiteY1" fmla="*/ 0 h 603309"/>
                <a:gd name="connsiteX2" fmla="*/ 662269 w 662269"/>
                <a:gd name="connsiteY2" fmla="*/ 1 h 603309"/>
                <a:gd name="connsiteX3" fmla="*/ 654421 w 662269"/>
                <a:gd name="connsiteY3" fmla="*/ 603309 h 603309"/>
                <a:gd name="connsiteX4" fmla="*/ 0 w 662269"/>
                <a:gd name="connsiteY4" fmla="*/ 603309 h 603309"/>
                <a:gd name="connsiteX0" fmla="*/ 0 w 662269"/>
                <a:gd name="connsiteY0" fmla="*/ 609659 h 609659"/>
                <a:gd name="connsiteX1" fmla="*/ 592233 w 662269"/>
                <a:gd name="connsiteY1" fmla="*/ 0 h 609659"/>
                <a:gd name="connsiteX2" fmla="*/ 662269 w 662269"/>
                <a:gd name="connsiteY2" fmla="*/ 6351 h 609659"/>
                <a:gd name="connsiteX3" fmla="*/ 654421 w 662269"/>
                <a:gd name="connsiteY3" fmla="*/ 609659 h 609659"/>
                <a:gd name="connsiteX4" fmla="*/ 0 w 662269"/>
                <a:gd name="connsiteY4" fmla="*/ 609659 h 609659"/>
                <a:gd name="connsiteX0" fmla="*/ 0 w 664679"/>
                <a:gd name="connsiteY0" fmla="*/ 612833 h 612833"/>
                <a:gd name="connsiteX1" fmla="*/ 592233 w 664679"/>
                <a:gd name="connsiteY1" fmla="*/ 3174 h 612833"/>
                <a:gd name="connsiteX2" fmla="*/ 664679 w 664679"/>
                <a:gd name="connsiteY2" fmla="*/ 0 h 612833"/>
                <a:gd name="connsiteX3" fmla="*/ 654421 w 664679"/>
                <a:gd name="connsiteY3" fmla="*/ 612833 h 612833"/>
                <a:gd name="connsiteX4" fmla="*/ 0 w 664679"/>
                <a:gd name="connsiteY4" fmla="*/ 612833 h 612833"/>
                <a:gd name="connsiteX0" fmla="*/ 0 w 664679"/>
                <a:gd name="connsiteY0" fmla="*/ 612833 h 612833"/>
                <a:gd name="connsiteX1" fmla="*/ 597056 w 664679"/>
                <a:gd name="connsiteY1" fmla="*/ 7937 h 612833"/>
                <a:gd name="connsiteX2" fmla="*/ 664679 w 664679"/>
                <a:gd name="connsiteY2" fmla="*/ 0 h 612833"/>
                <a:gd name="connsiteX3" fmla="*/ 654421 w 664679"/>
                <a:gd name="connsiteY3" fmla="*/ 612833 h 612833"/>
                <a:gd name="connsiteX4" fmla="*/ 0 w 664679"/>
                <a:gd name="connsiteY4" fmla="*/ 612833 h 612833"/>
                <a:gd name="connsiteX0" fmla="*/ 0 w 664679"/>
                <a:gd name="connsiteY0" fmla="*/ 612833 h 612833"/>
                <a:gd name="connsiteX1" fmla="*/ 597059 w 664679"/>
                <a:gd name="connsiteY1" fmla="*/ 3175 h 612833"/>
                <a:gd name="connsiteX2" fmla="*/ 664679 w 664679"/>
                <a:gd name="connsiteY2" fmla="*/ 0 h 612833"/>
                <a:gd name="connsiteX3" fmla="*/ 654421 w 664679"/>
                <a:gd name="connsiteY3" fmla="*/ 612833 h 612833"/>
                <a:gd name="connsiteX4" fmla="*/ 0 w 664679"/>
                <a:gd name="connsiteY4" fmla="*/ 612833 h 6128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64679" h="612833">
                  <a:moveTo>
                    <a:pt x="0" y="612833"/>
                  </a:moveTo>
                  <a:lnTo>
                    <a:pt x="597059" y="3175"/>
                  </a:lnTo>
                  <a:lnTo>
                    <a:pt x="664679" y="0"/>
                  </a:lnTo>
                  <a:cubicBezTo>
                    <a:pt x="663122" y="205336"/>
                    <a:pt x="655978" y="407497"/>
                    <a:pt x="654421" y="612833"/>
                  </a:cubicBezTo>
                  <a:lnTo>
                    <a:pt x="0" y="612833"/>
                  </a:lnTo>
                  <a:close/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solidFill>
                    <a:prstClr val="black"/>
                  </a:solidFill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91" name="テキスト ボックス 90"/>
            <p:cNvSpPr txBox="1"/>
            <p:nvPr/>
          </p:nvSpPr>
          <p:spPr>
            <a:xfrm>
              <a:off x="7381421" y="3804250"/>
              <a:ext cx="509840" cy="330860"/>
            </a:xfrm>
            <a:prstGeom prst="rect">
              <a:avLst/>
            </a:prstGeom>
            <a:noFill/>
          </p:spPr>
          <p:txBody>
            <a:bodyPr wrap="square" rtlCol="0" anchor="ctr" anchorCtr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altLang="ja-JP" sz="35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icrosoft YaHei Light" panose="020B0502040204020203" pitchFamily="34" charset="-122"/>
                  <a:ea typeface="Microsoft YaHei Light" panose="020B0502040204020203" pitchFamily="34" charset="-122"/>
                  <a:cs typeface="+mn-cs"/>
                </a:rPr>
                <a:t>[</a:t>
              </a:r>
              <a:r>
                <a:rPr kumimoji="1" lang="ja-JP" altLang="en-US" sz="35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icrosoft YaHei Light" panose="020B0502040204020203" pitchFamily="34" charset="-122"/>
                  <a:ea typeface="Microsoft YaHei Light" panose="020B0502040204020203" pitchFamily="34" charset="-122"/>
                  <a:cs typeface="+mn-cs"/>
                </a:rPr>
                <a:t> カフェ </a:t>
              </a:r>
              <a:r>
                <a:rPr kumimoji="1" lang="en-US" altLang="ja-JP" sz="35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icrosoft YaHei Light" panose="020B0502040204020203" pitchFamily="34" charset="-122"/>
                  <a:ea typeface="Microsoft YaHei Light" panose="020B0502040204020203" pitchFamily="34" charset="-122"/>
                  <a:cs typeface="+mn-cs"/>
                </a:rPr>
                <a:t>]</a:t>
              </a: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6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icrosoft YaHei Light" panose="020B0502040204020203" pitchFamily="34" charset="-122"/>
                  <a:ea typeface="Microsoft YaHei Light" panose="020B0502040204020203" pitchFamily="34" charset="-122"/>
                  <a:cs typeface="+mn-cs"/>
                </a:rPr>
                <a:t>ドトールコーヒー</a:t>
              </a:r>
            </a:p>
          </p:txBody>
        </p:sp>
      </p:grpSp>
      <p:grpSp>
        <p:nvGrpSpPr>
          <p:cNvPr id="17" name="グループ化 16">
            <a:extLst>
              <a:ext uri="{FF2B5EF4-FFF2-40B4-BE49-F238E27FC236}">
                <a16:creationId xmlns:a16="http://schemas.microsoft.com/office/drawing/2014/main" id="{8FB41586-F2E4-F840-A46F-FE0D6A3C2BB4}"/>
              </a:ext>
            </a:extLst>
          </p:cNvPr>
          <p:cNvGrpSpPr/>
          <p:nvPr/>
        </p:nvGrpSpPr>
        <p:grpSpPr>
          <a:xfrm>
            <a:off x="1485512" y="968010"/>
            <a:ext cx="6966326" cy="1893295"/>
            <a:chOff x="1485512" y="968010"/>
            <a:chExt cx="6966326" cy="1893295"/>
          </a:xfrm>
        </p:grpSpPr>
        <p:pic>
          <p:nvPicPr>
            <p:cNvPr id="27" name="図 26">
              <a:extLst>
                <a:ext uri="{FF2B5EF4-FFF2-40B4-BE49-F238E27FC236}">
                  <a16:creationId xmlns:a16="http://schemas.microsoft.com/office/drawing/2014/main" id="{54649177-2497-E9A1-1664-4FC5C49EC1BA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6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t="15213"/>
            <a:stretch/>
          </p:blipFill>
          <p:spPr>
            <a:xfrm>
              <a:off x="1521275" y="968368"/>
              <a:ext cx="6930563" cy="1892937"/>
            </a:xfrm>
            <a:prstGeom prst="rect">
              <a:avLst/>
            </a:prstGeom>
          </p:spPr>
        </p:pic>
        <p:sp>
          <p:nvSpPr>
            <p:cNvPr id="38" name="正方形/長方形 37">
              <a:extLst>
                <a:ext uri="{FF2B5EF4-FFF2-40B4-BE49-F238E27FC236}">
                  <a16:creationId xmlns:a16="http://schemas.microsoft.com/office/drawing/2014/main" id="{7B273D3C-D936-21C9-5912-20891FE3534A}"/>
                </a:ext>
              </a:extLst>
            </p:cNvPr>
            <p:cNvSpPr/>
            <p:nvPr/>
          </p:nvSpPr>
          <p:spPr>
            <a:xfrm>
              <a:off x="3312863" y="1773599"/>
              <a:ext cx="720000" cy="180000"/>
            </a:xfrm>
            <a:prstGeom prst="rect">
              <a:avLst/>
            </a:prstGeom>
            <a:solidFill>
              <a:srgbClr val="B0CC7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50" charset="-128"/>
                <a:cs typeface="+mn-cs"/>
              </a:endParaRPr>
            </a:p>
          </p:txBody>
        </p:sp>
        <p:pic>
          <p:nvPicPr>
            <p:cNvPr id="49" name="図 48">
              <a:extLst>
                <a:ext uri="{FF2B5EF4-FFF2-40B4-BE49-F238E27FC236}">
                  <a16:creationId xmlns:a16="http://schemas.microsoft.com/office/drawing/2014/main" id="{80C1908A-CBC8-CE42-B9DF-2E4EFD9EC4E0}"/>
                </a:ext>
              </a:extLst>
            </p:cNvPr>
            <p:cNvPicPr/>
            <p:nvPr/>
          </p:nvPicPr>
          <p:blipFill>
            <a:blip r:embed="rId9"/>
            <a:stretch>
              <a:fillRect/>
            </a:stretch>
          </p:blipFill>
          <p:spPr>
            <a:xfrm>
              <a:off x="7158549" y="1839835"/>
              <a:ext cx="899601" cy="257175"/>
            </a:xfrm>
            <a:prstGeom prst="rect">
              <a:avLst/>
            </a:prstGeom>
          </p:spPr>
        </p:pic>
        <p:pic>
          <p:nvPicPr>
            <p:cNvPr id="50" name="図 49">
              <a:extLst>
                <a:ext uri="{FF2B5EF4-FFF2-40B4-BE49-F238E27FC236}">
                  <a16:creationId xmlns:a16="http://schemas.microsoft.com/office/drawing/2014/main" id="{4FB13C88-59A5-2703-C7FD-8B39EA29FBDA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/>
            <a:stretch>
              <a:fillRect/>
            </a:stretch>
          </p:blipFill>
          <p:spPr>
            <a:xfrm>
              <a:off x="4875157" y="2061562"/>
              <a:ext cx="603915" cy="202798"/>
            </a:xfrm>
            <a:prstGeom prst="rect">
              <a:avLst/>
            </a:prstGeom>
          </p:spPr>
        </p:pic>
        <p:pic>
          <p:nvPicPr>
            <p:cNvPr id="51" name="図 50">
              <a:extLst>
                <a:ext uri="{FF2B5EF4-FFF2-40B4-BE49-F238E27FC236}">
                  <a16:creationId xmlns:a16="http://schemas.microsoft.com/office/drawing/2014/main" id="{753FD9F6-12D9-DC68-56C7-3180B281C687}"/>
                </a:ext>
              </a:extLst>
            </p:cNvPr>
            <p:cNvPicPr>
              <a:picLocks noChangeAspect="1"/>
            </p:cNvPicPr>
            <p:nvPr/>
          </p:nvPicPr>
          <p:blipFill>
            <a:blip r:embed="rId1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457144" y="2028443"/>
              <a:ext cx="163224" cy="66236"/>
            </a:xfrm>
            <a:prstGeom prst="rect">
              <a:avLst/>
            </a:prstGeom>
          </p:spPr>
        </p:pic>
        <p:pic>
          <p:nvPicPr>
            <p:cNvPr id="52" name="図 51">
              <a:extLst>
                <a:ext uri="{FF2B5EF4-FFF2-40B4-BE49-F238E27FC236}">
                  <a16:creationId xmlns:a16="http://schemas.microsoft.com/office/drawing/2014/main" id="{41BC07DF-10CB-E0C8-7BD3-1C5FF872B690}"/>
                </a:ext>
              </a:extLst>
            </p:cNvPr>
            <p:cNvPicPr>
              <a:picLocks noChangeAspect="1"/>
            </p:cNvPicPr>
            <p:nvPr/>
          </p:nvPicPr>
          <p:blipFill>
            <a:blip r:embed="rId13"/>
            <a:stretch>
              <a:fillRect/>
            </a:stretch>
          </p:blipFill>
          <p:spPr>
            <a:xfrm>
              <a:off x="5399350" y="1936291"/>
              <a:ext cx="1162212" cy="381053"/>
            </a:xfrm>
            <a:prstGeom prst="rect">
              <a:avLst/>
            </a:prstGeom>
          </p:spPr>
        </p:pic>
        <p:pic>
          <p:nvPicPr>
            <p:cNvPr id="60" name="図 59">
              <a:extLst>
                <a:ext uri="{FF2B5EF4-FFF2-40B4-BE49-F238E27FC236}">
                  <a16:creationId xmlns:a16="http://schemas.microsoft.com/office/drawing/2014/main" id="{7F10EE6A-FB39-C6B3-1AC9-B09F0FF4903F}"/>
                </a:ext>
              </a:extLst>
            </p:cNvPr>
            <p:cNvPicPr>
              <a:picLocks noChangeAspect="1"/>
            </p:cNvPicPr>
            <p:nvPr/>
          </p:nvPicPr>
          <p:blipFill>
            <a:blip r:embed="rId8"/>
            <a:stretch>
              <a:fillRect/>
            </a:stretch>
          </p:blipFill>
          <p:spPr>
            <a:xfrm>
              <a:off x="4201253" y="1531806"/>
              <a:ext cx="1002044" cy="197297"/>
            </a:xfrm>
            <a:prstGeom prst="rect">
              <a:avLst/>
            </a:prstGeom>
          </p:spPr>
        </p:pic>
        <p:pic>
          <p:nvPicPr>
            <p:cNvPr id="62" name="図 61">
              <a:extLst>
                <a:ext uri="{FF2B5EF4-FFF2-40B4-BE49-F238E27FC236}">
                  <a16:creationId xmlns:a16="http://schemas.microsoft.com/office/drawing/2014/main" id="{55537871-59B6-006E-1C2C-3CCD57B94516}"/>
                </a:ext>
              </a:extLst>
            </p:cNvPr>
            <p:cNvPicPr>
              <a:picLocks noChangeAspect="1"/>
            </p:cNvPicPr>
            <p:nvPr/>
          </p:nvPicPr>
          <p:blipFill>
            <a:blip r:embed="rId18"/>
            <a:stretch>
              <a:fillRect/>
            </a:stretch>
          </p:blipFill>
          <p:spPr>
            <a:xfrm>
              <a:off x="1559168" y="1732293"/>
              <a:ext cx="682141" cy="1064134"/>
            </a:xfrm>
            <a:prstGeom prst="rect">
              <a:avLst/>
            </a:prstGeom>
          </p:spPr>
        </p:pic>
        <p:pic>
          <p:nvPicPr>
            <p:cNvPr id="63" name="図 62">
              <a:extLst>
                <a:ext uri="{FF2B5EF4-FFF2-40B4-BE49-F238E27FC236}">
                  <a16:creationId xmlns:a16="http://schemas.microsoft.com/office/drawing/2014/main" id="{E4FC09DB-569C-8631-F98D-5A976858EF5D}"/>
                </a:ext>
              </a:extLst>
            </p:cNvPr>
            <p:cNvPicPr>
              <a:picLocks noChangeAspect="1"/>
            </p:cNvPicPr>
            <p:nvPr/>
          </p:nvPicPr>
          <p:blipFill>
            <a:blip r:embed="rId19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566260" y="1741803"/>
              <a:ext cx="618447" cy="1087205"/>
            </a:xfrm>
            <a:prstGeom prst="rect">
              <a:avLst/>
            </a:prstGeom>
          </p:spPr>
        </p:pic>
        <p:pic>
          <p:nvPicPr>
            <p:cNvPr id="11264" name="図 11263">
              <a:extLst>
                <a:ext uri="{FF2B5EF4-FFF2-40B4-BE49-F238E27FC236}">
                  <a16:creationId xmlns:a16="http://schemas.microsoft.com/office/drawing/2014/main" id="{4448E9CC-E874-699C-754E-B6D507F14FD2}"/>
                </a:ext>
              </a:extLst>
            </p:cNvPr>
            <p:cNvPicPr>
              <a:picLocks noChangeAspect="1"/>
            </p:cNvPicPr>
            <p:nvPr/>
          </p:nvPicPr>
          <p:blipFill>
            <a:blip r:embed="rId20"/>
            <a:stretch>
              <a:fillRect/>
            </a:stretch>
          </p:blipFill>
          <p:spPr>
            <a:xfrm>
              <a:off x="1485512" y="968367"/>
              <a:ext cx="686191" cy="760735"/>
            </a:xfrm>
            <a:prstGeom prst="rect">
              <a:avLst/>
            </a:prstGeom>
          </p:spPr>
        </p:pic>
        <p:pic>
          <p:nvPicPr>
            <p:cNvPr id="11265" name="図 11264">
              <a:extLst>
                <a:ext uri="{FF2B5EF4-FFF2-40B4-BE49-F238E27FC236}">
                  <a16:creationId xmlns:a16="http://schemas.microsoft.com/office/drawing/2014/main" id="{F6CF514B-7569-0426-1240-8F48B18524CE}"/>
                </a:ext>
              </a:extLst>
            </p:cNvPr>
            <p:cNvPicPr>
              <a:picLocks noChangeAspect="1"/>
            </p:cNvPicPr>
            <p:nvPr/>
          </p:nvPicPr>
          <p:blipFill>
            <a:blip r:embed="rId21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3214631" y="2499641"/>
              <a:ext cx="518892" cy="266031"/>
            </a:xfrm>
            <a:prstGeom prst="rect">
              <a:avLst/>
            </a:prstGeom>
          </p:spPr>
        </p:pic>
        <p:pic>
          <p:nvPicPr>
            <p:cNvPr id="11269" name="図 11268">
              <a:extLst>
                <a:ext uri="{FF2B5EF4-FFF2-40B4-BE49-F238E27FC236}">
                  <a16:creationId xmlns:a16="http://schemas.microsoft.com/office/drawing/2014/main" id="{5B73374F-3731-EE41-3A8A-DF78D436A44A}"/>
                </a:ext>
              </a:extLst>
            </p:cNvPr>
            <p:cNvPicPr>
              <a:picLocks noChangeAspect="1"/>
            </p:cNvPicPr>
            <p:nvPr/>
          </p:nvPicPr>
          <p:blipFill>
            <a:blip r:embed="rId22"/>
            <a:stretch>
              <a:fillRect/>
            </a:stretch>
          </p:blipFill>
          <p:spPr>
            <a:xfrm rot="5400000">
              <a:off x="2311122" y="1822025"/>
              <a:ext cx="466498" cy="445983"/>
            </a:xfrm>
            <a:prstGeom prst="rect">
              <a:avLst/>
            </a:prstGeom>
          </p:spPr>
        </p:pic>
        <p:pic>
          <p:nvPicPr>
            <p:cNvPr id="11272" name="図 11271">
              <a:extLst>
                <a:ext uri="{FF2B5EF4-FFF2-40B4-BE49-F238E27FC236}">
                  <a16:creationId xmlns:a16="http://schemas.microsoft.com/office/drawing/2014/main" id="{E2A24878-45D3-225F-0867-57C88C94883A}"/>
                </a:ext>
              </a:extLst>
            </p:cNvPr>
            <p:cNvPicPr>
              <a:picLocks noChangeAspect="1"/>
            </p:cNvPicPr>
            <p:nvPr/>
          </p:nvPicPr>
          <p:blipFill>
            <a:blip r:embed="rId23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6418255" y="1616119"/>
              <a:ext cx="176400" cy="81699"/>
            </a:xfrm>
            <a:prstGeom prst="rect">
              <a:avLst/>
            </a:prstGeom>
          </p:spPr>
        </p:pic>
        <p:sp>
          <p:nvSpPr>
            <p:cNvPr id="11287" name="二等辺三角形 11286">
              <a:extLst>
                <a:ext uri="{FF2B5EF4-FFF2-40B4-BE49-F238E27FC236}">
                  <a16:creationId xmlns:a16="http://schemas.microsoft.com/office/drawing/2014/main" id="{94ED9D58-EA58-093F-D28A-5978983FF486}"/>
                </a:ext>
              </a:extLst>
            </p:cNvPr>
            <p:cNvSpPr/>
            <p:nvPr/>
          </p:nvSpPr>
          <p:spPr>
            <a:xfrm rot="10800000">
              <a:off x="7608348" y="968010"/>
              <a:ext cx="843489" cy="797251"/>
            </a:xfrm>
            <a:prstGeom prst="triangle">
              <a:avLst>
                <a:gd name="adj" fmla="val 2340"/>
              </a:avLst>
            </a:prstGeom>
            <a:solidFill>
              <a:schemeClr val="bg1"/>
            </a:solidFill>
            <a:ln w="762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50" charset="-128"/>
                <a:cs typeface="+mn-cs"/>
              </a:endParaRPr>
            </a:p>
          </p:txBody>
        </p:sp>
        <p:pic>
          <p:nvPicPr>
            <p:cNvPr id="11289" name="図 11288">
              <a:extLst>
                <a:ext uri="{FF2B5EF4-FFF2-40B4-BE49-F238E27FC236}">
                  <a16:creationId xmlns:a16="http://schemas.microsoft.com/office/drawing/2014/main" id="{934F689E-A11D-0C31-9596-0C4789BEB80B}"/>
                </a:ext>
              </a:extLst>
            </p:cNvPr>
            <p:cNvPicPr>
              <a:picLocks noChangeAspect="1"/>
            </p:cNvPicPr>
            <p:nvPr/>
          </p:nvPicPr>
          <p:blipFill>
            <a:blip r:embed="rId24"/>
            <a:stretch>
              <a:fillRect/>
            </a:stretch>
          </p:blipFill>
          <p:spPr>
            <a:xfrm>
              <a:off x="7410451" y="1976249"/>
              <a:ext cx="929214" cy="444867"/>
            </a:xfrm>
            <a:prstGeom prst="rect">
              <a:avLst/>
            </a:prstGeom>
          </p:spPr>
        </p:pic>
        <p:sp>
          <p:nvSpPr>
            <p:cNvPr id="11290" name="テキスト ボックス 11289">
              <a:extLst>
                <a:ext uri="{FF2B5EF4-FFF2-40B4-BE49-F238E27FC236}">
                  <a16:creationId xmlns:a16="http://schemas.microsoft.com/office/drawing/2014/main" id="{DF305430-A9B5-CA3B-7E1F-89941789B394}"/>
                </a:ext>
              </a:extLst>
            </p:cNvPr>
            <p:cNvSpPr txBox="1"/>
            <p:nvPr/>
          </p:nvSpPr>
          <p:spPr>
            <a:xfrm>
              <a:off x="7231491" y="1801647"/>
              <a:ext cx="636159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+mn-cs"/>
                </a:rPr>
                <a:t>横浜銀行</a:t>
              </a:r>
            </a:p>
          </p:txBody>
        </p:sp>
        <p:pic>
          <p:nvPicPr>
            <p:cNvPr id="11268" name="図 11267">
              <a:extLst>
                <a:ext uri="{FF2B5EF4-FFF2-40B4-BE49-F238E27FC236}">
                  <a16:creationId xmlns:a16="http://schemas.microsoft.com/office/drawing/2014/main" id="{178D4A22-9DAB-3F84-14C4-76AFB69414C5}"/>
                </a:ext>
              </a:extLst>
            </p:cNvPr>
            <p:cNvPicPr>
              <a:picLocks noChangeAspect="1"/>
            </p:cNvPicPr>
            <p:nvPr/>
          </p:nvPicPr>
          <p:blipFill>
            <a:blip r:embed="rId24"/>
            <a:stretch>
              <a:fillRect/>
            </a:stretch>
          </p:blipFill>
          <p:spPr>
            <a:xfrm>
              <a:off x="6012656" y="2200276"/>
              <a:ext cx="1057010" cy="541235"/>
            </a:xfrm>
            <a:prstGeom prst="rect">
              <a:avLst/>
            </a:prstGeom>
          </p:spPr>
        </p:pic>
      </p:grpSp>
      <p:cxnSp>
        <p:nvCxnSpPr>
          <p:cNvPr id="11297" name="直線コネクタ 11296">
            <a:extLst>
              <a:ext uri="{FF2B5EF4-FFF2-40B4-BE49-F238E27FC236}">
                <a16:creationId xmlns:a16="http://schemas.microsoft.com/office/drawing/2014/main" id="{D3E8D913-D29F-447F-B57D-63BAA5AD805C}"/>
              </a:ext>
            </a:extLst>
          </p:cNvPr>
          <p:cNvCxnSpPr/>
          <p:nvPr/>
        </p:nvCxnSpPr>
        <p:spPr>
          <a:xfrm>
            <a:off x="6012656" y="2751035"/>
            <a:ext cx="1057010" cy="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98" name="直線コネクタ 11297">
            <a:extLst>
              <a:ext uri="{FF2B5EF4-FFF2-40B4-BE49-F238E27FC236}">
                <a16:creationId xmlns:a16="http://schemas.microsoft.com/office/drawing/2014/main" id="{C59104A9-F01F-5CD6-C3BC-DA68BF82C3E5}"/>
              </a:ext>
            </a:extLst>
          </p:cNvPr>
          <p:cNvCxnSpPr>
            <a:cxnSpLocks/>
          </p:cNvCxnSpPr>
          <p:nvPr/>
        </p:nvCxnSpPr>
        <p:spPr>
          <a:xfrm flipH="1">
            <a:off x="7078824" y="2221880"/>
            <a:ext cx="0" cy="541235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302" name="図 11301">
            <a:extLst>
              <a:ext uri="{FF2B5EF4-FFF2-40B4-BE49-F238E27FC236}">
                <a16:creationId xmlns:a16="http://schemas.microsoft.com/office/drawing/2014/main" id="{B778C303-B00F-62A9-89A4-29B3C1720B4F}"/>
              </a:ext>
            </a:extLst>
          </p:cNvPr>
          <p:cNvPicPr>
            <a:picLocks noChangeAspect="1"/>
          </p:cNvPicPr>
          <p:nvPr/>
        </p:nvPicPr>
        <p:blipFill>
          <a:blip r:embed="rId22"/>
          <a:stretch>
            <a:fillRect/>
          </a:stretch>
        </p:blipFill>
        <p:spPr>
          <a:xfrm rot="5400000">
            <a:off x="2231051" y="4067794"/>
            <a:ext cx="466498" cy="445983"/>
          </a:xfrm>
          <a:prstGeom prst="rect">
            <a:avLst/>
          </a:prstGeom>
        </p:spPr>
      </p:pic>
      <p:grpSp>
        <p:nvGrpSpPr>
          <p:cNvPr id="26" name="グループ化 25"/>
          <p:cNvGrpSpPr/>
          <p:nvPr/>
        </p:nvGrpSpPr>
        <p:grpSpPr>
          <a:xfrm>
            <a:off x="1057972" y="834602"/>
            <a:ext cx="10080000" cy="408623"/>
            <a:chOff x="1156579" y="3493676"/>
            <a:chExt cx="10080000" cy="408623"/>
          </a:xfrm>
        </p:grpSpPr>
        <p:cxnSp>
          <p:nvCxnSpPr>
            <p:cNvPr id="33" name="直線コネクタ 32"/>
            <p:cNvCxnSpPr/>
            <p:nvPr/>
          </p:nvCxnSpPr>
          <p:spPr>
            <a:xfrm flipV="1">
              <a:off x="1156579" y="3493676"/>
              <a:ext cx="10080000" cy="0"/>
            </a:xfrm>
            <a:prstGeom prst="line">
              <a:avLst/>
            </a:prstGeom>
            <a:ln w="19050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2" name="角丸四角形 41"/>
            <p:cNvSpPr/>
            <p:nvPr/>
          </p:nvSpPr>
          <p:spPr>
            <a:xfrm>
              <a:off x="1156579" y="3493676"/>
              <a:ext cx="872801" cy="408623"/>
            </a:xfrm>
            <a:prstGeom prst="roundRect">
              <a:avLst/>
            </a:prstGeom>
            <a:solidFill>
              <a:schemeClr val="accent3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ＭＳ Ｐゴシック" panose="020B0600070205080204" pitchFamily="50" charset="-128"/>
                  <a:cs typeface="+mn-cs"/>
                </a:rPr>
                <a:t>　</a:t>
              </a:r>
              <a:r>
                <a:rPr kumimoji="1" lang="en-US" altLang="ja-JP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ＭＳ Ｐゴシック" panose="020B0600070205080204" pitchFamily="50" charset="-128"/>
                  <a:cs typeface="+mn-cs"/>
                </a:rPr>
                <a:t>1</a:t>
              </a:r>
              <a:r>
                <a:rPr kumimoji="1" lang="ja-JP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ＭＳ Ｐゴシック" panose="020B0600070205080204" pitchFamily="50" charset="-128"/>
                  <a:cs typeface="+mn-cs"/>
                </a:rPr>
                <a:t>階　</a:t>
              </a:r>
            </a:p>
          </p:txBody>
        </p:sp>
      </p:grpSp>
      <p:pic>
        <p:nvPicPr>
          <p:cNvPr id="45" name="図 44">
            <a:extLst>
              <a:ext uri="{FF2B5EF4-FFF2-40B4-BE49-F238E27FC236}">
                <a16:creationId xmlns:a16="http://schemas.microsoft.com/office/drawing/2014/main" id="{A9F8CA38-3383-7C37-6D8A-EE6D8797CD8D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39713" y="1732432"/>
            <a:ext cx="879839" cy="381053"/>
          </a:xfrm>
          <a:prstGeom prst="rect">
            <a:avLst/>
          </a:prstGeom>
        </p:spPr>
      </p:pic>
      <p:sp>
        <p:nvSpPr>
          <p:cNvPr id="48" name="正方形/長方形 47">
            <a:extLst>
              <a:ext uri="{FF2B5EF4-FFF2-40B4-BE49-F238E27FC236}">
                <a16:creationId xmlns:a16="http://schemas.microsoft.com/office/drawing/2014/main" id="{874CB40A-302A-42CA-939C-3723122828F2}"/>
              </a:ext>
            </a:extLst>
          </p:cNvPr>
          <p:cNvSpPr/>
          <p:nvPr/>
        </p:nvSpPr>
        <p:spPr>
          <a:xfrm>
            <a:off x="3549651" y="5027118"/>
            <a:ext cx="451462" cy="49987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54" name="フローチャート: 結合子 53">
            <a:extLst>
              <a:ext uri="{FF2B5EF4-FFF2-40B4-BE49-F238E27FC236}">
                <a16:creationId xmlns:a16="http://schemas.microsoft.com/office/drawing/2014/main" id="{2600835E-8043-387A-3135-50A463504D15}"/>
              </a:ext>
            </a:extLst>
          </p:cNvPr>
          <p:cNvSpPr/>
          <p:nvPr/>
        </p:nvSpPr>
        <p:spPr>
          <a:xfrm>
            <a:off x="3636322" y="5129167"/>
            <a:ext cx="245081" cy="257162"/>
          </a:xfrm>
          <a:prstGeom prst="flowChartConnector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50" charset="-128"/>
                <a:cs typeface="+mn-cs"/>
              </a:rPr>
              <a:t>Ｉ</a:t>
            </a:r>
          </a:p>
        </p:txBody>
      </p:sp>
      <p:sp>
        <p:nvSpPr>
          <p:cNvPr id="55" name="フローチャート: 結合子 54">
            <a:extLst>
              <a:ext uri="{FF2B5EF4-FFF2-40B4-BE49-F238E27FC236}">
                <a16:creationId xmlns:a16="http://schemas.microsoft.com/office/drawing/2014/main" id="{20C8D1B6-408A-6173-3647-16AF35073F39}"/>
              </a:ext>
            </a:extLst>
          </p:cNvPr>
          <p:cNvSpPr/>
          <p:nvPr/>
        </p:nvSpPr>
        <p:spPr>
          <a:xfrm>
            <a:off x="3149509" y="5129167"/>
            <a:ext cx="234400" cy="257162"/>
          </a:xfrm>
          <a:prstGeom prst="flowChartConnector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50" charset="-128"/>
                <a:cs typeface="+mn-cs"/>
              </a:rPr>
              <a:t>Ｊ</a:t>
            </a:r>
          </a:p>
        </p:txBody>
      </p:sp>
      <p:sp>
        <p:nvSpPr>
          <p:cNvPr id="58" name="フローチャート: 結合子 57">
            <a:extLst>
              <a:ext uri="{FF2B5EF4-FFF2-40B4-BE49-F238E27FC236}">
                <a16:creationId xmlns:a16="http://schemas.microsoft.com/office/drawing/2014/main" id="{B50265AC-0972-5AF1-24F0-81EE34A49174}"/>
              </a:ext>
            </a:extLst>
          </p:cNvPr>
          <p:cNvSpPr/>
          <p:nvPr/>
        </p:nvSpPr>
        <p:spPr>
          <a:xfrm>
            <a:off x="2646906" y="5122878"/>
            <a:ext cx="234400" cy="257162"/>
          </a:xfrm>
          <a:prstGeom prst="flowChartConnector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50" charset="-128"/>
                <a:cs typeface="+mn-cs"/>
              </a:rPr>
              <a:t>Ｋ</a:t>
            </a:r>
          </a:p>
        </p:txBody>
      </p:sp>
      <p:sp>
        <p:nvSpPr>
          <p:cNvPr id="61" name="フローチャート: 結合子 60">
            <a:extLst>
              <a:ext uri="{FF2B5EF4-FFF2-40B4-BE49-F238E27FC236}">
                <a16:creationId xmlns:a16="http://schemas.microsoft.com/office/drawing/2014/main" id="{641250F4-5993-D549-37BD-BA8835177912}"/>
              </a:ext>
            </a:extLst>
          </p:cNvPr>
          <p:cNvSpPr/>
          <p:nvPr/>
        </p:nvSpPr>
        <p:spPr>
          <a:xfrm>
            <a:off x="2025335" y="5129167"/>
            <a:ext cx="234400" cy="257162"/>
          </a:xfrm>
          <a:prstGeom prst="flowChartConnector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50" charset="-128"/>
                <a:cs typeface="+mn-cs"/>
              </a:rPr>
              <a:t>Ｌ</a:t>
            </a:r>
          </a:p>
        </p:txBody>
      </p:sp>
      <p:sp>
        <p:nvSpPr>
          <p:cNvPr id="11304" name="正方形/長方形 11303">
            <a:extLst>
              <a:ext uri="{FF2B5EF4-FFF2-40B4-BE49-F238E27FC236}">
                <a16:creationId xmlns:a16="http://schemas.microsoft.com/office/drawing/2014/main" id="{A629C779-06A6-BE0A-77AC-2C610AD66ED9}"/>
              </a:ext>
            </a:extLst>
          </p:cNvPr>
          <p:cNvSpPr/>
          <p:nvPr/>
        </p:nvSpPr>
        <p:spPr>
          <a:xfrm>
            <a:off x="1175112" y="4041011"/>
            <a:ext cx="310400" cy="91181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11305" name="フローチャート: 結合子 11304">
            <a:extLst>
              <a:ext uri="{FF2B5EF4-FFF2-40B4-BE49-F238E27FC236}">
                <a16:creationId xmlns:a16="http://schemas.microsoft.com/office/drawing/2014/main" id="{F269B69D-21E5-9B71-9FF6-E8F80DB38438}"/>
              </a:ext>
            </a:extLst>
          </p:cNvPr>
          <p:cNvSpPr/>
          <p:nvPr/>
        </p:nvSpPr>
        <p:spPr>
          <a:xfrm>
            <a:off x="1209596" y="4384454"/>
            <a:ext cx="245081" cy="257162"/>
          </a:xfrm>
          <a:prstGeom prst="flowChartConnector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50" charset="-128"/>
                <a:cs typeface="+mn-cs"/>
              </a:rPr>
              <a:t>M </a:t>
            </a: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11310" name="テキスト ボックス 11309">
            <a:extLst>
              <a:ext uri="{FF2B5EF4-FFF2-40B4-BE49-F238E27FC236}">
                <a16:creationId xmlns:a16="http://schemas.microsoft.com/office/drawing/2014/main" id="{5ABEC185-0E09-C7BB-133C-4F80B661D96D}"/>
              </a:ext>
            </a:extLst>
          </p:cNvPr>
          <p:cNvSpPr txBox="1"/>
          <p:nvPr/>
        </p:nvSpPr>
        <p:spPr>
          <a:xfrm>
            <a:off x="1777331" y="6316664"/>
            <a:ext cx="6239981" cy="300082"/>
          </a:xfrm>
          <a:prstGeom prst="rect">
            <a:avLst/>
          </a:prstGeom>
          <a:solidFill>
            <a:srgbClr val="D2E3EF"/>
          </a:solidFill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45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45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45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+mn-cs"/>
            </a:endParaRPr>
          </a:p>
        </p:txBody>
      </p:sp>
      <p:grpSp>
        <p:nvGrpSpPr>
          <p:cNvPr id="11291" name="グループ化 11290">
            <a:extLst>
              <a:ext uri="{FF2B5EF4-FFF2-40B4-BE49-F238E27FC236}">
                <a16:creationId xmlns:a16="http://schemas.microsoft.com/office/drawing/2014/main" id="{3C365782-F550-7316-D8AF-47667FA571DE}"/>
              </a:ext>
            </a:extLst>
          </p:cNvPr>
          <p:cNvGrpSpPr/>
          <p:nvPr/>
        </p:nvGrpSpPr>
        <p:grpSpPr>
          <a:xfrm>
            <a:off x="6739920" y="6300766"/>
            <a:ext cx="1309142" cy="350356"/>
            <a:chOff x="8392154" y="3731195"/>
            <a:chExt cx="1227469" cy="350356"/>
          </a:xfrm>
        </p:grpSpPr>
        <p:pic>
          <p:nvPicPr>
            <p:cNvPr id="11267" name="図 11266">
              <a:extLst>
                <a:ext uri="{FF2B5EF4-FFF2-40B4-BE49-F238E27FC236}">
                  <a16:creationId xmlns:a16="http://schemas.microsoft.com/office/drawing/2014/main" id="{9EF17394-30C9-44B7-8573-7ECFABCE8CED}"/>
                </a:ext>
              </a:extLst>
            </p:cNvPr>
            <p:cNvPicPr>
              <a:picLocks noChangeAspect="1"/>
            </p:cNvPicPr>
            <p:nvPr/>
          </p:nvPicPr>
          <p:blipFill>
            <a:blip r:embed="rId25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8392154" y="3731195"/>
              <a:ext cx="1227469" cy="350356"/>
            </a:xfrm>
            <a:prstGeom prst="rect">
              <a:avLst/>
            </a:prstGeom>
          </p:spPr>
        </p:pic>
        <p:sp>
          <p:nvSpPr>
            <p:cNvPr id="11270" name="フローチャート: 結合子 11269">
              <a:extLst>
                <a:ext uri="{FF2B5EF4-FFF2-40B4-BE49-F238E27FC236}">
                  <a16:creationId xmlns:a16="http://schemas.microsoft.com/office/drawing/2014/main" id="{E26AAC72-CA47-5331-A983-6F568EB48B66}"/>
                </a:ext>
              </a:extLst>
            </p:cNvPr>
            <p:cNvSpPr/>
            <p:nvPr/>
          </p:nvSpPr>
          <p:spPr>
            <a:xfrm>
              <a:off x="8415338" y="3864769"/>
              <a:ext cx="149923" cy="140915"/>
            </a:xfrm>
            <a:prstGeom prst="flowChartConnector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05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ＭＳ Ｐゴシック" panose="020B0600070205080204" pitchFamily="50" charset="-128"/>
                  <a:cs typeface="+mn-cs"/>
                </a:rPr>
                <a:t>Ｉ</a:t>
              </a:r>
            </a:p>
          </p:txBody>
        </p:sp>
        <p:sp>
          <p:nvSpPr>
            <p:cNvPr id="11271" name="テキスト ボックス 11270">
              <a:extLst>
                <a:ext uri="{FF2B5EF4-FFF2-40B4-BE49-F238E27FC236}">
                  <a16:creationId xmlns:a16="http://schemas.microsoft.com/office/drawing/2014/main" id="{EE420B6F-BDA7-7E05-0D37-33E913633399}"/>
                </a:ext>
              </a:extLst>
            </p:cNvPr>
            <p:cNvSpPr txBox="1"/>
            <p:nvPr/>
          </p:nvSpPr>
          <p:spPr>
            <a:xfrm>
              <a:off x="8568676" y="3786851"/>
              <a:ext cx="1038082" cy="256993"/>
            </a:xfrm>
            <a:prstGeom prst="rect">
              <a:avLst/>
            </a:prstGeom>
            <a:solidFill>
              <a:srgbClr val="D2E3EF"/>
            </a:solidFill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altLang="ja-JP" sz="450" b="0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BIZ UDPゴシック" panose="020B0400000000000000" pitchFamily="50" charset="-128"/>
                  <a:ea typeface="BIZ UDPゴシック" panose="020B0400000000000000" pitchFamily="50" charset="-128"/>
                  <a:cs typeface="+mn-cs"/>
                </a:rPr>
                <a:t>[</a:t>
              </a:r>
              <a:r>
                <a:rPr kumimoji="1" lang="ja-JP" altLang="en-US" sz="450" b="0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BIZ UDPゴシック" panose="020B0400000000000000" pitchFamily="50" charset="-128"/>
                  <a:ea typeface="BIZ UDPゴシック" panose="020B0400000000000000" pitchFamily="50" charset="-128"/>
                  <a:cs typeface="+mn-cs"/>
                </a:rPr>
                <a:t>奉仕クラブ</a:t>
              </a:r>
              <a:r>
                <a:rPr kumimoji="1" lang="en-US" altLang="ja-JP" sz="450" b="0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BIZ UDPゴシック" panose="020B0400000000000000" pitchFamily="50" charset="-128"/>
                  <a:ea typeface="BIZ UDPゴシック" panose="020B0400000000000000" pitchFamily="50" charset="-128"/>
                  <a:cs typeface="+mn-cs"/>
                </a:rPr>
                <a:t>]</a:t>
              </a: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62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BIZ UDPゴシック" panose="020B0400000000000000" pitchFamily="50" charset="-128"/>
                  <a:ea typeface="BIZ UDPゴシック" panose="020B0400000000000000" pitchFamily="50" charset="-128"/>
                  <a:cs typeface="+mn-cs"/>
                </a:rPr>
                <a:t>横浜都筑ライオンズクラブ</a:t>
              </a:r>
            </a:p>
          </p:txBody>
        </p:sp>
      </p:grpSp>
      <p:grpSp>
        <p:nvGrpSpPr>
          <p:cNvPr id="11292" name="グループ化 11291">
            <a:extLst>
              <a:ext uri="{FF2B5EF4-FFF2-40B4-BE49-F238E27FC236}">
                <a16:creationId xmlns:a16="http://schemas.microsoft.com/office/drawing/2014/main" id="{D1B0F0EC-32D6-E59B-F058-D5B50964C293}"/>
              </a:ext>
            </a:extLst>
          </p:cNvPr>
          <p:cNvGrpSpPr/>
          <p:nvPr/>
        </p:nvGrpSpPr>
        <p:grpSpPr>
          <a:xfrm>
            <a:off x="5514054" y="6304544"/>
            <a:ext cx="1238230" cy="350356"/>
            <a:chOff x="8392154" y="3731195"/>
            <a:chExt cx="1339169" cy="350356"/>
          </a:xfrm>
        </p:grpSpPr>
        <p:pic>
          <p:nvPicPr>
            <p:cNvPr id="11293" name="図 11292">
              <a:extLst>
                <a:ext uri="{FF2B5EF4-FFF2-40B4-BE49-F238E27FC236}">
                  <a16:creationId xmlns:a16="http://schemas.microsoft.com/office/drawing/2014/main" id="{88067F8B-5B5B-E737-7635-6550A584B261}"/>
                </a:ext>
              </a:extLst>
            </p:cNvPr>
            <p:cNvPicPr>
              <a:picLocks noChangeAspect="1"/>
            </p:cNvPicPr>
            <p:nvPr/>
          </p:nvPicPr>
          <p:blipFill>
            <a:blip r:embed="rId26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8392154" y="3731195"/>
              <a:ext cx="1227469" cy="350356"/>
            </a:xfrm>
            <a:prstGeom prst="rect">
              <a:avLst/>
            </a:prstGeom>
          </p:spPr>
        </p:pic>
        <p:sp>
          <p:nvSpPr>
            <p:cNvPr id="11294" name="フローチャート: 結合子 11293">
              <a:extLst>
                <a:ext uri="{FF2B5EF4-FFF2-40B4-BE49-F238E27FC236}">
                  <a16:creationId xmlns:a16="http://schemas.microsoft.com/office/drawing/2014/main" id="{90B0F523-F773-D7D0-A89E-D67591810940}"/>
                </a:ext>
              </a:extLst>
            </p:cNvPr>
            <p:cNvSpPr/>
            <p:nvPr/>
          </p:nvSpPr>
          <p:spPr>
            <a:xfrm>
              <a:off x="8416915" y="3870560"/>
              <a:ext cx="148346" cy="135125"/>
            </a:xfrm>
            <a:prstGeom prst="flowChartConnector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05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ＭＳ Ｐゴシック" panose="020B0600070205080204" pitchFamily="50" charset="-128"/>
                  <a:cs typeface="+mn-cs"/>
                </a:rPr>
                <a:t>Ｊ</a:t>
              </a:r>
            </a:p>
          </p:txBody>
        </p:sp>
        <p:sp>
          <p:nvSpPr>
            <p:cNvPr id="11295" name="テキスト ボックス 11294">
              <a:extLst>
                <a:ext uri="{FF2B5EF4-FFF2-40B4-BE49-F238E27FC236}">
                  <a16:creationId xmlns:a16="http://schemas.microsoft.com/office/drawing/2014/main" id="{BDA09A70-D7AF-DF72-D852-23E183D1010E}"/>
                </a:ext>
              </a:extLst>
            </p:cNvPr>
            <p:cNvSpPr txBox="1"/>
            <p:nvPr/>
          </p:nvSpPr>
          <p:spPr>
            <a:xfrm>
              <a:off x="8573525" y="3784043"/>
              <a:ext cx="1157798" cy="269304"/>
            </a:xfrm>
            <a:prstGeom prst="rect">
              <a:avLst/>
            </a:prstGeom>
            <a:solidFill>
              <a:srgbClr val="D2E3EF"/>
            </a:solidFill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altLang="ja-JP" sz="450" b="0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BIZ UDPゴシック" panose="020B0400000000000000" pitchFamily="50" charset="-128"/>
                  <a:ea typeface="BIZ UDPゴシック" panose="020B0400000000000000" pitchFamily="50" charset="-128"/>
                  <a:cs typeface="+mn-cs"/>
                </a:rPr>
                <a:t>[</a:t>
              </a:r>
              <a:r>
                <a:rPr kumimoji="1" lang="ja-JP" altLang="en-US" sz="450" b="0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BIZ UDPゴシック" panose="020B0400000000000000" pitchFamily="50" charset="-128"/>
                  <a:ea typeface="BIZ UDPゴシック" panose="020B0400000000000000" pitchFamily="50" charset="-128"/>
                  <a:cs typeface="+mn-cs"/>
                </a:rPr>
                <a:t>ダンススクール</a:t>
              </a:r>
              <a:r>
                <a:rPr kumimoji="1" lang="en-US" altLang="ja-JP" sz="450" b="0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BIZ UDPゴシック" panose="020B0400000000000000" pitchFamily="50" charset="-128"/>
                  <a:ea typeface="BIZ UDPゴシック" panose="020B0400000000000000" pitchFamily="50" charset="-128"/>
                  <a:cs typeface="+mn-cs"/>
                </a:rPr>
                <a:t>]</a:t>
              </a: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altLang="ja-JP" sz="7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BIZ UDPゴシック" panose="020B0400000000000000" pitchFamily="50" charset="-128"/>
                  <a:ea typeface="BIZ UDPゴシック" panose="020B0400000000000000" pitchFamily="50" charset="-128"/>
                  <a:cs typeface="+mn-cs"/>
                </a:rPr>
                <a:t>ETC</a:t>
              </a:r>
              <a:r>
                <a:rPr kumimoji="1" lang="ja-JP" altLang="en-US" sz="7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BIZ UDPゴシック" panose="020B0400000000000000" pitchFamily="50" charset="-128"/>
                  <a:ea typeface="BIZ UDPゴシック" panose="020B0400000000000000" pitchFamily="50" charset="-128"/>
                  <a:cs typeface="+mn-cs"/>
                </a:rPr>
                <a:t>ダンススクール</a:t>
              </a:r>
            </a:p>
          </p:txBody>
        </p:sp>
      </p:grpSp>
      <p:grpSp>
        <p:nvGrpSpPr>
          <p:cNvPr id="11288" name="グループ化 11287">
            <a:extLst>
              <a:ext uri="{FF2B5EF4-FFF2-40B4-BE49-F238E27FC236}">
                <a16:creationId xmlns:a16="http://schemas.microsoft.com/office/drawing/2014/main" id="{B13D36BF-2023-BA79-F13D-049799130262}"/>
              </a:ext>
            </a:extLst>
          </p:cNvPr>
          <p:cNvGrpSpPr/>
          <p:nvPr/>
        </p:nvGrpSpPr>
        <p:grpSpPr>
          <a:xfrm>
            <a:off x="4179547" y="6300766"/>
            <a:ext cx="1348366" cy="350356"/>
            <a:chOff x="8392154" y="3731195"/>
            <a:chExt cx="1227469" cy="350356"/>
          </a:xfrm>
        </p:grpSpPr>
        <p:pic>
          <p:nvPicPr>
            <p:cNvPr id="11296" name="図 11295">
              <a:extLst>
                <a:ext uri="{FF2B5EF4-FFF2-40B4-BE49-F238E27FC236}">
                  <a16:creationId xmlns:a16="http://schemas.microsoft.com/office/drawing/2014/main" id="{F50A3B66-5A75-1A31-A33B-DA35CA27156C}"/>
                </a:ext>
              </a:extLst>
            </p:cNvPr>
            <p:cNvPicPr>
              <a:picLocks noChangeAspect="1"/>
            </p:cNvPicPr>
            <p:nvPr/>
          </p:nvPicPr>
          <p:blipFill>
            <a:blip r:embed="rId27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8392154" y="3731195"/>
              <a:ext cx="1227469" cy="350356"/>
            </a:xfrm>
            <a:prstGeom prst="rect">
              <a:avLst/>
            </a:prstGeom>
          </p:spPr>
        </p:pic>
        <p:sp>
          <p:nvSpPr>
            <p:cNvPr id="11303" name="テキスト ボックス 11302">
              <a:extLst>
                <a:ext uri="{FF2B5EF4-FFF2-40B4-BE49-F238E27FC236}">
                  <a16:creationId xmlns:a16="http://schemas.microsoft.com/office/drawing/2014/main" id="{F4F25EB6-44B4-FF96-4FE6-2FFFAD769BF9}"/>
                </a:ext>
              </a:extLst>
            </p:cNvPr>
            <p:cNvSpPr txBox="1"/>
            <p:nvPr/>
          </p:nvSpPr>
          <p:spPr>
            <a:xfrm>
              <a:off x="8567744" y="3781662"/>
              <a:ext cx="960182" cy="284693"/>
            </a:xfrm>
            <a:prstGeom prst="rect">
              <a:avLst/>
            </a:prstGeom>
            <a:solidFill>
              <a:srgbClr val="D2E3EF"/>
            </a:solidFill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altLang="ja-JP" sz="450" b="0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BIZ UDPゴシック" panose="020B0400000000000000" pitchFamily="50" charset="-128"/>
                  <a:ea typeface="BIZ UDPゴシック" panose="020B0400000000000000" pitchFamily="50" charset="-128"/>
                  <a:cs typeface="+mn-cs"/>
                </a:rPr>
                <a:t>[</a:t>
              </a:r>
              <a:r>
                <a:rPr kumimoji="1" lang="ja-JP" altLang="en-US" sz="450" b="0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BIZ UDPゴシック" panose="020B0400000000000000" pitchFamily="50" charset="-128"/>
                  <a:ea typeface="BIZ UDPゴシック" panose="020B0400000000000000" pitchFamily="50" charset="-128"/>
                  <a:cs typeface="+mn-cs"/>
                </a:rPr>
                <a:t>障がい者就労支援拠点</a:t>
              </a:r>
              <a:r>
                <a:rPr kumimoji="1" lang="en-US" altLang="ja-JP" sz="450" b="0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BIZ UDPゴシック" panose="020B0400000000000000" pitchFamily="50" charset="-128"/>
                  <a:ea typeface="BIZ UDPゴシック" panose="020B0400000000000000" pitchFamily="50" charset="-128"/>
                  <a:cs typeface="+mn-cs"/>
                </a:rPr>
                <a:t>]</a:t>
              </a: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8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BIZ UDPゴシック" panose="020B0400000000000000" pitchFamily="50" charset="-128"/>
                  <a:ea typeface="BIZ UDPゴシック" panose="020B0400000000000000" pitchFamily="50" charset="-128"/>
                  <a:cs typeface="+mn-cs"/>
                </a:rPr>
                <a:t>ピアジョブサポート</a:t>
              </a:r>
            </a:p>
          </p:txBody>
        </p:sp>
        <p:sp>
          <p:nvSpPr>
            <p:cNvPr id="11299" name="フローチャート: 結合子 11298">
              <a:extLst>
                <a:ext uri="{FF2B5EF4-FFF2-40B4-BE49-F238E27FC236}">
                  <a16:creationId xmlns:a16="http://schemas.microsoft.com/office/drawing/2014/main" id="{815BB376-1187-1D53-6AEC-4C354B14C1E9}"/>
                </a:ext>
              </a:extLst>
            </p:cNvPr>
            <p:cNvSpPr/>
            <p:nvPr/>
          </p:nvSpPr>
          <p:spPr>
            <a:xfrm>
              <a:off x="8413485" y="3858782"/>
              <a:ext cx="151776" cy="146904"/>
            </a:xfrm>
            <a:prstGeom prst="flowChartConnector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05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ＭＳ Ｐゴシック" panose="020B0600070205080204" pitchFamily="50" charset="-128"/>
                  <a:cs typeface="+mn-cs"/>
                </a:rPr>
                <a:t>Ｋ</a:t>
              </a:r>
            </a:p>
          </p:txBody>
        </p:sp>
      </p:grpSp>
      <p:grpSp>
        <p:nvGrpSpPr>
          <p:cNvPr id="11319" name="グループ化 11318">
            <a:extLst>
              <a:ext uri="{FF2B5EF4-FFF2-40B4-BE49-F238E27FC236}">
                <a16:creationId xmlns:a16="http://schemas.microsoft.com/office/drawing/2014/main" id="{0703D7CA-9AC7-02B4-A438-7B16318DE2E4}"/>
              </a:ext>
            </a:extLst>
          </p:cNvPr>
          <p:cNvGrpSpPr/>
          <p:nvPr/>
        </p:nvGrpSpPr>
        <p:grpSpPr>
          <a:xfrm>
            <a:off x="3051228" y="6307635"/>
            <a:ext cx="1161207" cy="350356"/>
            <a:chOff x="8392154" y="3731195"/>
            <a:chExt cx="1227469" cy="350356"/>
          </a:xfrm>
        </p:grpSpPr>
        <p:pic>
          <p:nvPicPr>
            <p:cNvPr id="11320" name="図 11319">
              <a:extLst>
                <a:ext uri="{FF2B5EF4-FFF2-40B4-BE49-F238E27FC236}">
                  <a16:creationId xmlns:a16="http://schemas.microsoft.com/office/drawing/2014/main" id="{17ADC01E-96A4-48E8-AABB-11406696CAC9}"/>
                </a:ext>
              </a:extLst>
            </p:cNvPr>
            <p:cNvPicPr>
              <a:picLocks noChangeAspect="1"/>
            </p:cNvPicPr>
            <p:nvPr/>
          </p:nvPicPr>
          <p:blipFill>
            <a:blip r:embed="rId28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8392154" y="3731195"/>
              <a:ext cx="1227469" cy="350356"/>
            </a:xfrm>
            <a:prstGeom prst="rect">
              <a:avLst/>
            </a:prstGeom>
          </p:spPr>
        </p:pic>
        <p:sp>
          <p:nvSpPr>
            <p:cNvPr id="11321" name="フローチャート: 結合子 11320">
              <a:extLst>
                <a:ext uri="{FF2B5EF4-FFF2-40B4-BE49-F238E27FC236}">
                  <a16:creationId xmlns:a16="http://schemas.microsoft.com/office/drawing/2014/main" id="{F1C31BE1-699E-9B60-B498-082ACBF81611}"/>
                </a:ext>
              </a:extLst>
            </p:cNvPr>
            <p:cNvSpPr/>
            <p:nvPr/>
          </p:nvSpPr>
          <p:spPr>
            <a:xfrm>
              <a:off x="8413485" y="3858782"/>
              <a:ext cx="151776" cy="146904"/>
            </a:xfrm>
            <a:prstGeom prst="flowChartConnector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05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ＭＳ Ｐゴシック" panose="020B0600070205080204" pitchFamily="50" charset="-128"/>
                  <a:cs typeface="+mn-cs"/>
                </a:rPr>
                <a:t>Ｌ</a:t>
              </a:r>
            </a:p>
          </p:txBody>
        </p:sp>
        <p:sp>
          <p:nvSpPr>
            <p:cNvPr id="11322" name="テキスト ボックス 11321">
              <a:extLst>
                <a:ext uri="{FF2B5EF4-FFF2-40B4-BE49-F238E27FC236}">
                  <a16:creationId xmlns:a16="http://schemas.microsoft.com/office/drawing/2014/main" id="{BE4F9477-83B2-AD41-C2CB-22EC2CAA289C}"/>
                </a:ext>
              </a:extLst>
            </p:cNvPr>
            <p:cNvSpPr txBox="1"/>
            <p:nvPr/>
          </p:nvSpPr>
          <p:spPr>
            <a:xfrm>
              <a:off x="8573524" y="3781662"/>
              <a:ext cx="942506" cy="284693"/>
            </a:xfrm>
            <a:prstGeom prst="rect">
              <a:avLst/>
            </a:prstGeom>
            <a:solidFill>
              <a:srgbClr val="D2E3EF"/>
            </a:solidFill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altLang="ja-JP" sz="450" b="0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BIZ UDPゴシック" panose="020B0400000000000000" pitchFamily="50" charset="-128"/>
                  <a:ea typeface="BIZ UDPゴシック" panose="020B0400000000000000" pitchFamily="50" charset="-128"/>
                  <a:cs typeface="+mn-cs"/>
                </a:rPr>
                <a:t>[</a:t>
              </a:r>
              <a:r>
                <a:rPr kumimoji="1" lang="ja-JP" altLang="en-US" sz="450" b="0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BIZ UDPゴシック" panose="020B0400000000000000" pitchFamily="50" charset="-128"/>
                  <a:ea typeface="BIZ UDPゴシック" panose="020B0400000000000000" pitchFamily="50" charset="-128"/>
                  <a:cs typeface="+mn-cs"/>
                </a:rPr>
                <a:t>プライベートダイニング</a:t>
              </a:r>
              <a:r>
                <a:rPr kumimoji="1" lang="en-US" altLang="ja-JP" sz="450" b="0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BIZ UDPゴシック" panose="020B0400000000000000" pitchFamily="50" charset="-128"/>
                  <a:ea typeface="BIZ UDPゴシック" panose="020B0400000000000000" pitchFamily="50" charset="-128"/>
                  <a:cs typeface="+mn-cs"/>
                </a:rPr>
                <a:t>]</a:t>
              </a: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8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BIZ UDPゴシック" panose="020B0400000000000000" pitchFamily="50" charset="-128"/>
                  <a:ea typeface="BIZ UDPゴシック" panose="020B0400000000000000" pitchFamily="50" charset="-128"/>
                  <a:cs typeface="+mn-cs"/>
                </a:rPr>
                <a:t>魚民</a:t>
              </a:r>
            </a:p>
          </p:txBody>
        </p:sp>
      </p:grpSp>
      <p:grpSp>
        <p:nvGrpSpPr>
          <p:cNvPr id="11306" name="グループ化 11305">
            <a:extLst>
              <a:ext uri="{FF2B5EF4-FFF2-40B4-BE49-F238E27FC236}">
                <a16:creationId xmlns:a16="http://schemas.microsoft.com/office/drawing/2014/main" id="{EDE232A0-7ACC-8C8C-0996-48C040D2D11A}"/>
              </a:ext>
            </a:extLst>
          </p:cNvPr>
          <p:cNvGrpSpPr/>
          <p:nvPr/>
        </p:nvGrpSpPr>
        <p:grpSpPr>
          <a:xfrm>
            <a:off x="1787348" y="6304227"/>
            <a:ext cx="1259554" cy="350356"/>
            <a:chOff x="8392154" y="3743895"/>
            <a:chExt cx="1241991" cy="350356"/>
          </a:xfrm>
        </p:grpSpPr>
        <p:pic>
          <p:nvPicPr>
            <p:cNvPr id="11307" name="図 11306">
              <a:extLst>
                <a:ext uri="{FF2B5EF4-FFF2-40B4-BE49-F238E27FC236}">
                  <a16:creationId xmlns:a16="http://schemas.microsoft.com/office/drawing/2014/main" id="{D56E8CCB-55BD-DC34-3B31-B94FF534CEB9}"/>
                </a:ext>
              </a:extLst>
            </p:cNvPr>
            <p:cNvPicPr>
              <a:picLocks noChangeAspect="1"/>
            </p:cNvPicPr>
            <p:nvPr/>
          </p:nvPicPr>
          <p:blipFill>
            <a:blip r:embed="rId29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8392154" y="3743895"/>
              <a:ext cx="1227469" cy="350356"/>
            </a:xfrm>
            <a:prstGeom prst="rect">
              <a:avLst/>
            </a:prstGeom>
          </p:spPr>
        </p:pic>
        <p:sp>
          <p:nvSpPr>
            <p:cNvPr id="11308" name="フローチャート: 結合子 11307">
              <a:extLst>
                <a:ext uri="{FF2B5EF4-FFF2-40B4-BE49-F238E27FC236}">
                  <a16:creationId xmlns:a16="http://schemas.microsoft.com/office/drawing/2014/main" id="{4066CABD-1AC8-1C26-57BE-C6CAA23C3F87}"/>
                </a:ext>
              </a:extLst>
            </p:cNvPr>
            <p:cNvSpPr/>
            <p:nvPr/>
          </p:nvSpPr>
          <p:spPr>
            <a:xfrm>
              <a:off x="8413485" y="3871482"/>
              <a:ext cx="151776" cy="146904"/>
            </a:xfrm>
            <a:prstGeom prst="flowChartConnector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altLang="ja-JP" sz="105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ＭＳ Ｐゴシック" panose="020B0600070205080204" pitchFamily="50" charset="-128"/>
                  <a:cs typeface="+mn-cs"/>
                </a:rPr>
                <a:t>M</a:t>
              </a:r>
              <a:endParaRPr kumimoji="1" lang="ja-JP" altLang="en-US" sz="105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11309" name="テキスト ボックス 11308">
              <a:extLst>
                <a:ext uri="{FF2B5EF4-FFF2-40B4-BE49-F238E27FC236}">
                  <a16:creationId xmlns:a16="http://schemas.microsoft.com/office/drawing/2014/main" id="{775D17FC-5244-5530-4971-AF9AE43A0E93}"/>
                </a:ext>
              </a:extLst>
            </p:cNvPr>
            <p:cNvSpPr txBox="1"/>
            <p:nvPr/>
          </p:nvSpPr>
          <p:spPr>
            <a:xfrm>
              <a:off x="8573525" y="3781662"/>
              <a:ext cx="1060620" cy="284693"/>
            </a:xfrm>
            <a:prstGeom prst="rect">
              <a:avLst/>
            </a:prstGeom>
            <a:solidFill>
              <a:srgbClr val="D2E3EF"/>
            </a:solidFill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altLang="ja-JP" sz="450" b="0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BIZ UDPゴシック" panose="020B0400000000000000" pitchFamily="50" charset="-128"/>
                  <a:ea typeface="BIZ UDPゴシック" panose="020B0400000000000000" pitchFamily="50" charset="-128"/>
                  <a:cs typeface="+mn-cs"/>
                </a:rPr>
                <a:t>[</a:t>
              </a:r>
              <a:r>
                <a:rPr kumimoji="1" lang="ja-JP" altLang="en-US" sz="450" b="0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BIZ UDPゴシック" panose="020B0400000000000000" pitchFamily="50" charset="-128"/>
                  <a:ea typeface="BIZ UDPゴシック" panose="020B0400000000000000" pitchFamily="50" charset="-128"/>
                  <a:cs typeface="+mn-cs"/>
                </a:rPr>
                <a:t>ラーメン</a:t>
              </a:r>
              <a:r>
                <a:rPr kumimoji="1" lang="en-US" altLang="ja-JP" sz="450" b="0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BIZ UDPゴシック" panose="020B0400000000000000" pitchFamily="50" charset="-128"/>
                  <a:ea typeface="BIZ UDPゴシック" panose="020B0400000000000000" pitchFamily="50" charset="-128"/>
                  <a:cs typeface="+mn-cs"/>
                </a:rPr>
                <a:t>]</a:t>
              </a:r>
              <a:endParaRPr kumimoji="1" lang="en-US" altLang="ja-JP" sz="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endParaRP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8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BIZ UDPゴシック" panose="020B0400000000000000" pitchFamily="50" charset="-128"/>
                  <a:ea typeface="BIZ UDPゴシック" panose="020B0400000000000000" pitchFamily="50" charset="-128"/>
                  <a:cs typeface="+mn-cs"/>
                </a:rPr>
                <a:t>よってこやラーメン</a:t>
              </a:r>
            </a:p>
          </p:txBody>
        </p:sp>
      </p:grp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8944BCF9-5789-F4E9-CD24-602E4FD733B5}"/>
              </a:ext>
            </a:extLst>
          </p:cNvPr>
          <p:cNvSpPr/>
          <p:nvPr/>
        </p:nvSpPr>
        <p:spPr>
          <a:xfrm>
            <a:off x="7067860" y="1044960"/>
            <a:ext cx="1308493" cy="1298254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50" charset="-128"/>
              <a:cs typeface="+mn-cs"/>
            </a:endParaRPr>
          </a:p>
        </p:txBody>
      </p:sp>
      <p:cxnSp>
        <p:nvCxnSpPr>
          <p:cNvPr id="11311" name="直線コネクタ 11310">
            <a:extLst>
              <a:ext uri="{FF2B5EF4-FFF2-40B4-BE49-F238E27FC236}">
                <a16:creationId xmlns:a16="http://schemas.microsoft.com/office/drawing/2014/main" id="{CD54E7E3-98BB-D95F-A1C5-5E33ED753FBC}"/>
              </a:ext>
            </a:extLst>
          </p:cNvPr>
          <p:cNvCxnSpPr>
            <a:cxnSpLocks/>
          </p:cNvCxnSpPr>
          <p:nvPr/>
        </p:nvCxnSpPr>
        <p:spPr>
          <a:xfrm>
            <a:off x="7579076" y="1042578"/>
            <a:ext cx="797277" cy="778530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12" name="直線コネクタ 11311">
            <a:extLst>
              <a:ext uri="{FF2B5EF4-FFF2-40B4-BE49-F238E27FC236}">
                <a16:creationId xmlns:a16="http://schemas.microsoft.com/office/drawing/2014/main" id="{C0AF3F44-0723-C181-2D08-086F4C70098C}"/>
              </a:ext>
            </a:extLst>
          </p:cNvPr>
          <p:cNvCxnSpPr>
            <a:cxnSpLocks/>
          </p:cNvCxnSpPr>
          <p:nvPr/>
        </p:nvCxnSpPr>
        <p:spPr>
          <a:xfrm flipH="1">
            <a:off x="7374873" y="2459160"/>
            <a:ext cx="492777" cy="0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13" name="直線コネクタ 11312">
            <a:extLst>
              <a:ext uri="{FF2B5EF4-FFF2-40B4-BE49-F238E27FC236}">
                <a16:creationId xmlns:a16="http://schemas.microsoft.com/office/drawing/2014/main" id="{D7F94035-0028-A199-672E-5E5D640FA085}"/>
              </a:ext>
            </a:extLst>
          </p:cNvPr>
          <p:cNvCxnSpPr>
            <a:cxnSpLocks/>
          </p:cNvCxnSpPr>
          <p:nvPr/>
        </p:nvCxnSpPr>
        <p:spPr>
          <a:xfrm flipH="1">
            <a:off x="7839075" y="2554388"/>
            <a:ext cx="573881" cy="0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14" name="直線コネクタ 11313">
            <a:extLst>
              <a:ext uri="{FF2B5EF4-FFF2-40B4-BE49-F238E27FC236}">
                <a16:creationId xmlns:a16="http://schemas.microsoft.com/office/drawing/2014/main" id="{12A06AC7-EA2A-2DDA-16B1-F3A9FB2764F9}"/>
              </a:ext>
            </a:extLst>
          </p:cNvPr>
          <p:cNvCxnSpPr>
            <a:cxnSpLocks/>
          </p:cNvCxnSpPr>
          <p:nvPr/>
        </p:nvCxnSpPr>
        <p:spPr>
          <a:xfrm>
            <a:off x="8376519" y="2378185"/>
            <a:ext cx="2381" cy="192825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15" name="直線コネクタ 11314">
            <a:extLst>
              <a:ext uri="{FF2B5EF4-FFF2-40B4-BE49-F238E27FC236}">
                <a16:creationId xmlns:a16="http://schemas.microsoft.com/office/drawing/2014/main" id="{7C8A1EF6-94E6-35BE-2BB7-F372D2F1EE36}"/>
              </a:ext>
            </a:extLst>
          </p:cNvPr>
          <p:cNvCxnSpPr>
            <a:cxnSpLocks/>
          </p:cNvCxnSpPr>
          <p:nvPr/>
        </p:nvCxnSpPr>
        <p:spPr>
          <a:xfrm>
            <a:off x="7408070" y="2306816"/>
            <a:ext cx="2381" cy="192825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316" name="図 11315">
            <a:extLst>
              <a:ext uri="{FF2B5EF4-FFF2-40B4-BE49-F238E27FC236}">
                <a16:creationId xmlns:a16="http://schemas.microsoft.com/office/drawing/2014/main" id="{E10FF3B6-E3C4-C9B1-C3F7-B97224833DF0}"/>
              </a:ext>
            </a:extLst>
          </p:cNvPr>
          <p:cNvPicPr>
            <a:picLocks noChangeAspect="1"/>
          </p:cNvPicPr>
          <p:nvPr/>
        </p:nvPicPr>
        <p:blipFill>
          <a:blip r:embed="rId24"/>
          <a:stretch>
            <a:fillRect/>
          </a:stretch>
        </p:blipFill>
        <p:spPr>
          <a:xfrm>
            <a:off x="7446214" y="1976924"/>
            <a:ext cx="891070" cy="444867"/>
          </a:xfrm>
          <a:prstGeom prst="rect">
            <a:avLst/>
          </a:prstGeom>
        </p:spPr>
      </p:pic>
      <p:cxnSp>
        <p:nvCxnSpPr>
          <p:cNvPr id="11317" name="直線コネクタ 11316">
            <a:extLst>
              <a:ext uri="{FF2B5EF4-FFF2-40B4-BE49-F238E27FC236}">
                <a16:creationId xmlns:a16="http://schemas.microsoft.com/office/drawing/2014/main" id="{7963919A-B80D-9B79-B51B-EFC2181C3508}"/>
              </a:ext>
            </a:extLst>
          </p:cNvPr>
          <p:cNvCxnSpPr>
            <a:cxnSpLocks/>
          </p:cNvCxnSpPr>
          <p:nvPr/>
        </p:nvCxnSpPr>
        <p:spPr>
          <a:xfrm>
            <a:off x="7879660" y="2418912"/>
            <a:ext cx="0" cy="164722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318" name="二等辺三角形 11317">
            <a:extLst>
              <a:ext uri="{FF2B5EF4-FFF2-40B4-BE49-F238E27FC236}">
                <a16:creationId xmlns:a16="http://schemas.microsoft.com/office/drawing/2014/main" id="{B9964BA4-C3C7-D8B6-A43D-240B465C54CE}"/>
              </a:ext>
            </a:extLst>
          </p:cNvPr>
          <p:cNvSpPr/>
          <p:nvPr/>
        </p:nvSpPr>
        <p:spPr>
          <a:xfrm rot="10800000">
            <a:off x="7648574" y="1003715"/>
            <a:ext cx="955661" cy="913946"/>
          </a:xfrm>
          <a:prstGeom prst="triangle">
            <a:avLst>
              <a:gd name="adj" fmla="val 2340"/>
            </a:avLst>
          </a:prstGeom>
          <a:solidFill>
            <a:schemeClr val="bg1"/>
          </a:solidFill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11323" name="正方形/長方形 76">
            <a:extLst>
              <a:ext uri="{FF2B5EF4-FFF2-40B4-BE49-F238E27FC236}">
                <a16:creationId xmlns:a16="http://schemas.microsoft.com/office/drawing/2014/main" id="{959AA321-81A3-B8E2-4CA9-C4237EAA85E0}"/>
              </a:ext>
            </a:extLst>
          </p:cNvPr>
          <p:cNvSpPr/>
          <p:nvPr/>
        </p:nvSpPr>
        <p:spPr>
          <a:xfrm>
            <a:off x="6109770" y="1665978"/>
            <a:ext cx="946623" cy="1070394"/>
          </a:xfrm>
          <a:custGeom>
            <a:avLst/>
            <a:gdLst>
              <a:gd name="connsiteX0" fmla="*/ 0 w 1019440"/>
              <a:gd name="connsiteY0" fmla="*/ 0 h 1086614"/>
              <a:gd name="connsiteX1" fmla="*/ 1019440 w 1019440"/>
              <a:gd name="connsiteY1" fmla="*/ 0 h 1086614"/>
              <a:gd name="connsiteX2" fmla="*/ 1019440 w 1019440"/>
              <a:gd name="connsiteY2" fmla="*/ 1086614 h 1086614"/>
              <a:gd name="connsiteX3" fmla="*/ 0 w 1019440"/>
              <a:gd name="connsiteY3" fmla="*/ 1086614 h 1086614"/>
              <a:gd name="connsiteX4" fmla="*/ 0 w 1019440"/>
              <a:gd name="connsiteY4" fmla="*/ 0 h 1086614"/>
              <a:gd name="connsiteX0" fmla="*/ 0 w 1019440"/>
              <a:gd name="connsiteY0" fmla="*/ 0 h 1086614"/>
              <a:gd name="connsiteX1" fmla="*/ 1019440 w 1019440"/>
              <a:gd name="connsiteY1" fmla="*/ 0 h 1086614"/>
              <a:gd name="connsiteX2" fmla="*/ 1019440 w 1019440"/>
              <a:gd name="connsiteY2" fmla="*/ 1086614 h 1086614"/>
              <a:gd name="connsiteX3" fmla="*/ 0 w 1019440"/>
              <a:gd name="connsiteY3" fmla="*/ 1086614 h 1086614"/>
              <a:gd name="connsiteX4" fmla="*/ 0 w 1019440"/>
              <a:gd name="connsiteY4" fmla="*/ 0 h 10866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19440" h="1086614">
                <a:moveTo>
                  <a:pt x="0" y="0"/>
                </a:moveTo>
                <a:lnTo>
                  <a:pt x="1019440" y="0"/>
                </a:lnTo>
                <a:lnTo>
                  <a:pt x="1019440" y="1086614"/>
                </a:lnTo>
                <a:lnTo>
                  <a:pt x="0" y="1086614"/>
                </a:lnTo>
                <a:lnTo>
                  <a:pt x="0" y="0"/>
                </a:lnTo>
                <a:close/>
              </a:path>
            </a:pathLst>
          </a:cu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11324" name="正方形/長方形 76">
            <a:extLst>
              <a:ext uri="{FF2B5EF4-FFF2-40B4-BE49-F238E27FC236}">
                <a16:creationId xmlns:a16="http://schemas.microsoft.com/office/drawing/2014/main" id="{BC94849D-DF25-60BB-A48A-04D56BAA9669}"/>
              </a:ext>
            </a:extLst>
          </p:cNvPr>
          <p:cNvSpPr/>
          <p:nvPr/>
        </p:nvSpPr>
        <p:spPr>
          <a:xfrm>
            <a:off x="6389153" y="1541045"/>
            <a:ext cx="233103" cy="122343"/>
          </a:xfrm>
          <a:custGeom>
            <a:avLst/>
            <a:gdLst>
              <a:gd name="connsiteX0" fmla="*/ 0 w 1019440"/>
              <a:gd name="connsiteY0" fmla="*/ 0 h 1086614"/>
              <a:gd name="connsiteX1" fmla="*/ 1019440 w 1019440"/>
              <a:gd name="connsiteY1" fmla="*/ 0 h 1086614"/>
              <a:gd name="connsiteX2" fmla="*/ 1019440 w 1019440"/>
              <a:gd name="connsiteY2" fmla="*/ 1086614 h 1086614"/>
              <a:gd name="connsiteX3" fmla="*/ 0 w 1019440"/>
              <a:gd name="connsiteY3" fmla="*/ 1086614 h 1086614"/>
              <a:gd name="connsiteX4" fmla="*/ 0 w 1019440"/>
              <a:gd name="connsiteY4" fmla="*/ 0 h 1086614"/>
              <a:gd name="connsiteX0" fmla="*/ 0 w 1019440"/>
              <a:gd name="connsiteY0" fmla="*/ 0 h 1086614"/>
              <a:gd name="connsiteX1" fmla="*/ 1019440 w 1019440"/>
              <a:gd name="connsiteY1" fmla="*/ 0 h 1086614"/>
              <a:gd name="connsiteX2" fmla="*/ 1019440 w 1019440"/>
              <a:gd name="connsiteY2" fmla="*/ 1086614 h 1086614"/>
              <a:gd name="connsiteX3" fmla="*/ 0 w 1019440"/>
              <a:gd name="connsiteY3" fmla="*/ 1086614 h 1086614"/>
              <a:gd name="connsiteX4" fmla="*/ 0 w 1019440"/>
              <a:gd name="connsiteY4" fmla="*/ 0 h 10866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19440" h="1086614">
                <a:moveTo>
                  <a:pt x="0" y="0"/>
                </a:moveTo>
                <a:lnTo>
                  <a:pt x="1019440" y="0"/>
                </a:lnTo>
                <a:lnTo>
                  <a:pt x="1019440" y="1086614"/>
                </a:lnTo>
                <a:lnTo>
                  <a:pt x="0" y="1086614"/>
                </a:lnTo>
                <a:lnTo>
                  <a:pt x="0" y="0"/>
                </a:lnTo>
                <a:close/>
              </a:path>
            </a:pathLst>
          </a:cu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50" charset="-128"/>
              <a:cs typeface="+mn-cs"/>
            </a:endParaRPr>
          </a:p>
        </p:txBody>
      </p:sp>
      <p:pic>
        <p:nvPicPr>
          <p:cNvPr id="11325" name="図 11324">
            <a:extLst>
              <a:ext uri="{FF2B5EF4-FFF2-40B4-BE49-F238E27FC236}">
                <a16:creationId xmlns:a16="http://schemas.microsoft.com/office/drawing/2014/main" id="{E74A4F5E-8196-E646-530A-39926755638E}"/>
              </a:ext>
            </a:extLst>
          </p:cNvPr>
          <p:cNvPicPr>
            <a:picLocks noChangeAspect="1"/>
          </p:cNvPicPr>
          <p:nvPr/>
        </p:nvPicPr>
        <p:blipFill>
          <a:blip r:embed="rId2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418255" y="1623240"/>
            <a:ext cx="176400" cy="81699"/>
          </a:xfrm>
          <a:prstGeom prst="rect">
            <a:avLst/>
          </a:prstGeom>
        </p:spPr>
      </p:pic>
      <p:sp>
        <p:nvSpPr>
          <p:cNvPr id="11326" name="テキスト ボックス 11325">
            <a:extLst>
              <a:ext uri="{FF2B5EF4-FFF2-40B4-BE49-F238E27FC236}">
                <a16:creationId xmlns:a16="http://schemas.microsoft.com/office/drawing/2014/main" id="{77560BD0-022C-9B0A-558D-ED22F4E502EE}"/>
              </a:ext>
            </a:extLst>
          </p:cNvPr>
          <p:cNvSpPr txBox="1"/>
          <p:nvPr/>
        </p:nvSpPr>
        <p:spPr>
          <a:xfrm>
            <a:off x="6153435" y="2010519"/>
            <a:ext cx="89257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BIZ UDゴシック" panose="020B0400000000000000" pitchFamily="49" charset="-128"/>
                <a:ea typeface="BIZ UDゴシック" panose="020B0400000000000000" pitchFamily="49" charset="-128"/>
                <a:cs typeface="+mn-cs"/>
              </a:rPr>
              <a:t>【</a:t>
            </a:r>
            <a:r>
              <a:rPr kumimoji="1" lang="ja-JP" alt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BIZ UDゴシック" panose="020B0400000000000000" pitchFamily="49" charset="-128"/>
                <a:ea typeface="BIZ UDゴシック" panose="020B0400000000000000" pitchFamily="49" charset="-128"/>
                <a:cs typeface="+mn-cs"/>
              </a:rPr>
              <a:t>１０２</a:t>
            </a:r>
            <a:r>
              <a:rPr kumimoji="1" lang="en-US" altLang="ja-JP" sz="1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BIZ UDゴシック" panose="020B0400000000000000" pitchFamily="49" charset="-128"/>
                <a:ea typeface="BIZ UDゴシック" panose="020B0400000000000000" pitchFamily="49" charset="-128"/>
                <a:cs typeface="+mn-cs"/>
              </a:rPr>
              <a:t>C】</a:t>
            </a:r>
            <a:endParaRPr kumimoji="1" lang="ja-JP" altLang="en-US" sz="10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BIZ UDゴシック" panose="020B0400000000000000" pitchFamily="49" charset="-128"/>
              <a:ea typeface="BIZ UDゴシック" panose="020B0400000000000000" pitchFamily="49" charset="-128"/>
              <a:cs typeface="+mn-cs"/>
            </a:endParaRPr>
          </a:p>
        </p:txBody>
      </p:sp>
      <p:sp>
        <p:nvSpPr>
          <p:cNvPr id="11327" name="正方形/長方形 11326">
            <a:extLst>
              <a:ext uri="{FF2B5EF4-FFF2-40B4-BE49-F238E27FC236}">
                <a16:creationId xmlns:a16="http://schemas.microsoft.com/office/drawing/2014/main" id="{2C50D6F9-52D5-9835-004B-BD722F2602B6}"/>
              </a:ext>
            </a:extLst>
          </p:cNvPr>
          <p:cNvSpPr/>
          <p:nvPr/>
        </p:nvSpPr>
        <p:spPr>
          <a:xfrm>
            <a:off x="4171952" y="1663388"/>
            <a:ext cx="1926351" cy="1077431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64" name="正方形/長方形 63">
            <a:extLst>
              <a:ext uri="{FF2B5EF4-FFF2-40B4-BE49-F238E27FC236}">
                <a16:creationId xmlns:a16="http://schemas.microsoft.com/office/drawing/2014/main" id="{AD3DF4DD-BC79-764B-FA11-C5E9BDB8D888}"/>
              </a:ext>
            </a:extLst>
          </p:cNvPr>
          <p:cNvSpPr/>
          <p:nvPr/>
        </p:nvSpPr>
        <p:spPr>
          <a:xfrm>
            <a:off x="4173646" y="1055346"/>
            <a:ext cx="1055579" cy="570253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50" charset="-128"/>
              <a:cs typeface="+mn-cs"/>
            </a:endParaRPr>
          </a:p>
        </p:txBody>
      </p:sp>
      <p:pic>
        <p:nvPicPr>
          <p:cNvPr id="65" name="図 64">
            <a:extLst>
              <a:ext uri="{FF2B5EF4-FFF2-40B4-BE49-F238E27FC236}">
                <a16:creationId xmlns:a16="http://schemas.microsoft.com/office/drawing/2014/main" id="{7213B3B2-DB27-DFC5-B6DF-9C7B23B42D6F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201253" y="1531805"/>
            <a:ext cx="1002044" cy="197297"/>
          </a:xfrm>
          <a:prstGeom prst="rect">
            <a:avLst/>
          </a:prstGeom>
        </p:spPr>
      </p:pic>
      <p:sp>
        <p:nvSpPr>
          <p:cNvPr id="66" name="テキスト ボックス 65">
            <a:extLst>
              <a:ext uri="{FF2B5EF4-FFF2-40B4-BE49-F238E27FC236}">
                <a16:creationId xmlns:a16="http://schemas.microsoft.com/office/drawing/2014/main" id="{60B770C4-E809-B97C-9CCC-531B7166B850}"/>
              </a:ext>
            </a:extLst>
          </p:cNvPr>
          <p:cNvSpPr txBox="1"/>
          <p:nvPr/>
        </p:nvSpPr>
        <p:spPr>
          <a:xfrm>
            <a:off x="4846042" y="1960699"/>
            <a:ext cx="94628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BIZ UDゴシック" panose="020B0400000000000000" pitchFamily="49" charset="-128"/>
                <a:ea typeface="BIZ UDゴシック" panose="020B0400000000000000" pitchFamily="49" charset="-128"/>
                <a:cs typeface="+mn-cs"/>
              </a:rPr>
              <a:t>【</a:t>
            </a:r>
            <a:r>
              <a:rPr kumimoji="1" lang="ja-JP" alt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BIZ UDゴシック" panose="020B0400000000000000" pitchFamily="49" charset="-128"/>
                <a:ea typeface="BIZ UDゴシック" panose="020B0400000000000000" pitchFamily="49" charset="-128"/>
                <a:cs typeface="+mn-cs"/>
              </a:rPr>
              <a:t>１０３</a:t>
            </a:r>
            <a:r>
              <a:rPr kumimoji="1" lang="en-US" altLang="ja-JP" sz="1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BIZ UDゴシック" panose="020B0400000000000000" pitchFamily="49" charset="-128"/>
                <a:ea typeface="BIZ UDゴシック" panose="020B0400000000000000" pitchFamily="49" charset="-128"/>
                <a:cs typeface="+mn-cs"/>
              </a:rPr>
              <a:t>】</a:t>
            </a:r>
            <a:endParaRPr kumimoji="1" lang="ja-JP" altLang="en-US" sz="10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BIZ UDゴシック" panose="020B0400000000000000" pitchFamily="49" charset="-128"/>
              <a:ea typeface="BIZ UDゴシック" panose="020B0400000000000000" pitchFamily="49" charset="-128"/>
              <a:cs typeface="+mn-cs"/>
            </a:endParaRPr>
          </a:p>
        </p:txBody>
      </p:sp>
      <p:sp>
        <p:nvSpPr>
          <p:cNvPr id="70" name="テキスト ボックス 3">
            <a:extLst>
              <a:ext uri="{FF2B5EF4-FFF2-40B4-BE49-F238E27FC236}">
                <a16:creationId xmlns:a16="http://schemas.microsoft.com/office/drawing/2014/main" id="{66634F9F-415D-3408-8439-B79DD3627D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96494" y="2203582"/>
            <a:ext cx="1451984" cy="415498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 anchorCtr="0">
            <a:spAutoFit/>
          </a:bodyPr>
          <a:lstStyle>
            <a:lvl1pPr>
              <a:defRPr kumimoji="1">
                <a:solidFill>
                  <a:srgbClr val="FFFFFF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rgbClr val="FFFFFF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rgbClr val="FFFFFF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rgbClr val="FFFFFF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rgbClr val="FFFFFF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rgbClr val="FFFFFF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rgbClr val="FFFFFF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rgbClr val="FFFFFF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rgbClr val="FFFFFF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9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BIZ UDゴシック" panose="020B0400000000000000" pitchFamily="49" charset="-128"/>
                <a:ea typeface="BIZ UDゴシック" panose="020B0400000000000000" pitchFamily="49" charset="-128"/>
                <a:cs typeface="+mn-cs"/>
              </a:rPr>
              <a:t>募集区画</a:t>
            </a:r>
            <a:r>
              <a:rPr kumimoji="1" lang="en-US" altLang="ja-JP" sz="10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BIZ UDゴシック" panose="020B0400000000000000" pitchFamily="49" charset="-128"/>
                <a:ea typeface="BIZ UDゴシック" panose="020B0400000000000000" pitchFamily="49" charset="-128"/>
                <a:cs typeface="+mn-cs"/>
              </a:rPr>
              <a:t>【</a:t>
            </a:r>
            <a:r>
              <a:rPr kumimoji="1" lang="ja-JP" alt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BIZ UDゴシック" panose="020B0400000000000000" pitchFamily="49" charset="-128"/>
                <a:ea typeface="BIZ UDゴシック" panose="020B0400000000000000" pitchFamily="49" charset="-128"/>
                <a:cs typeface="+mn-cs"/>
              </a:rPr>
              <a:t>１０３</a:t>
            </a:r>
            <a:r>
              <a:rPr kumimoji="1" lang="en-US" altLang="ja-JP" sz="10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BIZ UDゴシック" panose="020B0400000000000000" pitchFamily="49" charset="-128"/>
                <a:ea typeface="BIZ UDゴシック" panose="020B0400000000000000" pitchFamily="49" charset="-128"/>
                <a:cs typeface="+mn-cs"/>
              </a:rPr>
              <a:t>】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1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BIZ UDゴシック" panose="020B0400000000000000" pitchFamily="49" charset="-128"/>
                <a:ea typeface="BIZ UDゴシック" panose="020B0400000000000000" pitchFamily="49" charset="-128"/>
                <a:cs typeface="+mn-cs"/>
              </a:rPr>
              <a:t>209.35</a:t>
            </a:r>
            <a:r>
              <a:rPr kumimoji="1" lang="ja-JP" altLang="en-US" sz="11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BIZ UDゴシック" panose="020B0400000000000000" pitchFamily="49" charset="-128"/>
                <a:ea typeface="BIZ UDゴシック" panose="020B0400000000000000" pitchFamily="49" charset="-128"/>
                <a:cs typeface="+mn-cs"/>
              </a:rPr>
              <a:t>坪</a:t>
            </a:r>
            <a:endParaRPr kumimoji="1" lang="en-US" altLang="ja-JP" sz="1100" b="0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BIZ UDゴシック" panose="020B0400000000000000" pitchFamily="49" charset="-128"/>
              <a:ea typeface="BIZ UDゴシック" panose="020B0400000000000000" pitchFamily="49" charset="-128"/>
              <a:cs typeface="+mn-cs"/>
            </a:endParaRPr>
          </a:p>
        </p:txBody>
      </p:sp>
      <p:sp>
        <p:nvSpPr>
          <p:cNvPr id="71" name="テキスト ボックス 3">
            <a:extLst>
              <a:ext uri="{FF2B5EF4-FFF2-40B4-BE49-F238E27FC236}">
                <a16:creationId xmlns:a16="http://schemas.microsoft.com/office/drawing/2014/main" id="{2C5E28CD-8779-1FBC-5819-F64883A68E6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93138" y="1636618"/>
            <a:ext cx="1469453" cy="415498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 anchorCtr="0">
            <a:spAutoFit/>
          </a:bodyPr>
          <a:lstStyle>
            <a:lvl1pPr>
              <a:defRPr kumimoji="1">
                <a:solidFill>
                  <a:srgbClr val="FFFFFF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rgbClr val="FFFFFF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rgbClr val="FFFFFF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rgbClr val="FFFFFF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rgbClr val="FFFFFF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rgbClr val="FFFFFF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rgbClr val="FFFFFF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rgbClr val="FFFFFF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rgbClr val="FFFFFF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9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BIZ UDゴシック" panose="020B0400000000000000" pitchFamily="49" charset="-128"/>
                <a:ea typeface="BIZ UDゴシック" panose="020B0400000000000000" pitchFamily="49" charset="-128"/>
                <a:cs typeface="+mn-cs"/>
              </a:rPr>
              <a:t>募集区画</a:t>
            </a:r>
            <a:r>
              <a:rPr kumimoji="1" lang="en-US" altLang="ja-JP" sz="10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BIZ UDゴシック" panose="020B0400000000000000" pitchFamily="49" charset="-128"/>
                <a:ea typeface="BIZ UDゴシック" panose="020B0400000000000000" pitchFamily="49" charset="-128"/>
                <a:cs typeface="+mn-cs"/>
              </a:rPr>
              <a:t>【</a:t>
            </a:r>
            <a:r>
              <a:rPr kumimoji="1" lang="ja-JP" alt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BIZ UDゴシック" panose="020B0400000000000000" pitchFamily="49" charset="-128"/>
                <a:ea typeface="BIZ UDゴシック" panose="020B0400000000000000" pitchFamily="49" charset="-128"/>
                <a:cs typeface="+mn-cs"/>
              </a:rPr>
              <a:t>１０２</a:t>
            </a:r>
            <a:r>
              <a:rPr kumimoji="1" lang="en-US" altLang="ja-JP" sz="10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BIZ UDゴシック" panose="020B0400000000000000" pitchFamily="49" charset="-128"/>
                <a:ea typeface="BIZ UDゴシック" panose="020B0400000000000000" pitchFamily="49" charset="-128"/>
                <a:cs typeface="+mn-cs"/>
              </a:rPr>
              <a:t>C】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1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BIZ UDゴシック" panose="020B0400000000000000" pitchFamily="49" charset="-128"/>
                <a:ea typeface="BIZ UDゴシック" panose="020B0400000000000000" pitchFamily="49" charset="-128"/>
                <a:cs typeface="+mn-cs"/>
              </a:rPr>
              <a:t>88.85</a:t>
            </a:r>
            <a:r>
              <a:rPr kumimoji="1" lang="ja-JP" altLang="en-US" sz="11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BIZ UDゴシック" panose="020B0400000000000000" pitchFamily="49" charset="-128"/>
                <a:ea typeface="BIZ UDゴシック" panose="020B0400000000000000" pitchFamily="49" charset="-128"/>
                <a:cs typeface="+mn-cs"/>
              </a:rPr>
              <a:t>（</a:t>
            </a:r>
            <a:r>
              <a:rPr kumimoji="1" lang="en-US" altLang="ja-JP" sz="11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BIZ UDゴシック" panose="020B0400000000000000" pitchFamily="49" charset="-128"/>
                <a:ea typeface="BIZ UDゴシック" panose="020B0400000000000000" pitchFamily="49" charset="-128"/>
                <a:cs typeface="+mn-cs"/>
              </a:rPr>
              <a:t>68.11</a:t>
            </a:r>
            <a:r>
              <a:rPr kumimoji="1" lang="ja-JP" altLang="en-US" sz="11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BIZ UDゴシック" panose="020B0400000000000000" pitchFamily="49" charset="-128"/>
                <a:ea typeface="BIZ UDゴシック" panose="020B0400000000000000" pitchFamily="49" charset="-128"/>
                <a:cs typeface="+mn-cs"/>
              </a:rPr>
              <a:t>）坪</a:t>
            </a:r>
            <a:endParaRPr kumimoji="1" lang="en-US" altLang="ja-JP" sz="1100" b="0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BIZ UDゴシック" panose="020B0400000000000000" pitchFamily="49" charset="-128"/>
              <a:ea typeface="BIZ UDゴシック" panose="020B0400000000000000" pitchFamily="49" charset="-128"/>
              <a:cs typeface="+mn-cs"/>
            </a:endParaRPr>
          </a:p>
        </p:txBody>
      </p:sp>
      <p:sp>
        <p:nvSpPr>
          <p:cNvPr id="72" name="テキスト ボックス 3">
            <a:extLst>
              <a:ext uri="{FF2B5EF4-FFF2-40B4-BE49-F238E27FC236}">
                <a16:creationId xmlns:a16="http://schemas.microsoft.com/office/drawing/2014/main" id="{DE276029-5896-0E53-B996-2EC80E9BD3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97062" y="1066592"/>
            <a:ext cx="1465529" cy="415498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 anchorCtr="0">
            <a:spAutoFit/>
          </a:bodyPr>
          <a:lstStyle>
            <a:lvl1pPr>
              <a:defRPr kumimoji="1">
                <a:solidFill>
                  <a:srgbClr val="FFFFFF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rgbClr val="FFFFFF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rgbClr val="FFFFFF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rgbClr val="FFFFFF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rgbClr val="FFFFFF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rgbClr val="FFFFFF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rgbClr val="FFFFFF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rgbClr val="FFFFFF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rgbClr val="FFFFFF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9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BIZ UDゴシック" panose="020B0400000000000000" pitchFamily="49" charset="-128"/>
                <a:ea typeface="BIZ UDゴシック" panose="020B0400000000000000" pitchFamily="49" charset="-128"/>
                <a:cs typeface="+mn-cs"/>
              </a:rPr>
              <a:t>募集区画</a:t>
            </a:r>
            <a:r>
              <a:rPr kumimoji="1" lang="en-US" altLang="ja-JP" sz="10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BIZ UDゴシック" panose="020B0400000000000000" pitchFamily="49" charset="-128"/>
                <a:ea typeface="BIZ UDゴシック" panose="020B0400000000000000" pitchFamily="49" charset="-128"/>
                <a:cs typeface="+mn-cs"/>
              </a:rPr>
              <a:t>【</a:t>
            </a:r>
            <a:r>
              <a:rPr kumimoji="1" lang="ja-JP" alt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BIZ UDゴシック" panose="020B0400000000000000" pitchFamily="49" charset="-128"/>
                <a:ea typeface="BIZ UDゴシック" panose="020B0400000000000000" pitchFamily="49" charset="-128"/>
                <a:cs typeface="+mn-cs"/>
              </a:rPr>
              <a:t>１０１</a:t>
            </a:r>
            <a:r>
              <a:rPr kumimoji="1" lang="en-US" altLang="ja-JP" sz="10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BIZ UDゴシック" panose="020B0400000000000000" pitchFamily="49" charset="-128"/>
                <a:ea typeface="BIZ UDゴシック" panose="020B0400000000000000" pitchFamily="49" charset="-128"/>
                <a:cs typeface="+mn-cs"/>
              </a:rPr>
              <a:t>】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1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BIZ UDゴシック" panose="020B0400000000000000" pitchFamily="49" charset="-128"/>
                <a:ea typeface="BIZ UDゴシック" panose="020B0400000000000000" pitchFamily="49" charset="-128"/>
                <a:cs typeface="+mn-cs"/>
              </a:rPr>
              <a:t>148.95</a:t>
            </a:r>
            <a:r>
              <a:rPr kumimoji="1" lang="ja-JP" altLang="en-US" sz="11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BIZ UDゴシック" panose="020B0400000000000000" pitchFamily="49" charset="-128"/>
                <a:ea typeface="BIZ UDゴシック" panose="020B0400000000000000" pitchFamily="49" charset="-128"/>
                <a:cs typeface="+mn-cs"/>
              </a:rPr>
              <a:t>坪</a:t>
            </a:r>
            <a:endParaRPr kumimoji="1" lang="en-US" altLang="ja-JP" sz="1100" b="0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BIZ UDゴシック" panose="020B0400000000000000" pitchFamily="49" charset="-128"/>
              <a:ea typeface="BIZ UDゴシック" panose="020B0400000000000000" pitchFamily="49" charset="-128"/>
              <a:cs typeface="+mn-cs"/>
            </a:endParaRPr>
          </a:p>
        </p:txBody>
      </p:sp>
      <p:sp>
        <p:nvSpPr>
          <p:cNvPr id="73" name="角丸四角形 6">
            <a:extLst>
              <a:ext uri="{FF2B5EF4-FFF2-40B4-BE49-F238E27FC236}">
                <a16:creationId xmlns:a16="http://schemas.microsoft.com/office/drawing/2014/main" id="{6F5A10C1-9881-2B2F-64BD-2CC6D7FC04BE}"/>
              </a:ext>
            </a:extLst>
          </p:cNvPr>
          <p:cNvSpPr/>
          <p:nvPr/>
        </p:nvSpPr>
        <p:spPr>
          <a:xfrm>
            <a:off x="10290473" y="1666851"/>
            <a:ext cx="1124834" cy="375584"/>
          </a:xfrm>
          <a:prstGeom prst="roundRect">
            <a:avLst/>
          </a:prstGeom>
          <a:noFill/>
          <a:ln w="2857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di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70AD47">
                    <a:lumMod val="50000"/>
                  </a:srgbClr>
                </a:solidFill>
                <a:effectLst/>
                <a:uLnTx/>
                <a:uFillTx/>
                <a:latin typeface="BIZ UDゴシック" panose="020B0400000000000000" pitchFamily="49" charset="-128"/>
                <a:ea typeface="BIZ UDゴシック" panose="020B0400000000000000" pitchFamily="49" charset="-128"/>
                <a:cs typeface="+mn-cs"/>
              </a:rPr>
              <a:t>区画統合可</a:t>
            </a:r>
          </a:p>
        </p:txBody>
      </p:sp>
      <p:sp>
        <p:nvSpPr>
          <p:cNvPr id="74" name="テキスト ボックス 73">
            <a:extLst>
              <a:ext uri="{FF2B5EF4-FFF2-40B4-BE49-F238E27FC236}">
                <a16:creationId xmlns:a16="http://schemas.microsoft.com/office/drawing/2014/main" id="{EB83050F-2F19-B530-71D3-4D48EB85D992}"/>
              </a:ext>
            </a:extLst>
          </p:cNvPr>
          <p:cNvSpPr txBox="1"/>
          <p:nvPr/>
        </p:nvSpPr>
        <p:spPr>
          <a:xfrm>
            <a:off x="7283910" y="1812526"/>
            <a:ext cx="90629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BIZ UDゴシック" panose="020B0400000000000000" pitchFamily="49" charset="-128"/>
                <a:ea typeface="BIZ UDゴシック" panose="020B0400000000000000" pitchFamily="49" charset="-128"/>
                <a:cs typeface="+mn-cs"/>
              </a:rPr>
              <a:t>【</a:t>
            </a:r>
            <a:r>
              <a:rPr kumimoji="1" lang="ja-JP" alt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BIZ UDゴシック" panose="020B0400000000000000" pitchFamily="49" charset="-128"/>
                <a:ea typeface="BIZ UDゴシック" panose="020B0400000000000000" pitchFamily="49" charset="-128"/>
                <a:cs typeface="+mn-cs"/>
              </a:rPr>
              <a:t>１０１</a:t>
            </a:r>
            <a:r>
              <a:rPr kumimoji="1" lang="en-US" altLang="ja-JP" sz="1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BIZ UDゴシック" panose="020B0400000000000000" pitchFamily="49" charset="-128"/>
                <a:ea typeface="BIZ UDゴシック" panose="020B0400000000000000" pitchFamily="49" charset="-128"/>
                <a:cs typeface="+mn-cs"/>
              </a:rPr>
              <a:t>】</a:t>
            </a:r>
            <a:endParaRPr kumimoji="1" lang="ja-JP" altLang="en-US" sz="10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BIZ UDゴシック" panose="020B0400000000000000" pitchFamily="49" charset="-128"/>
              <a:ea typeface="BIZ UDゴシック" panose="020B0400000000000000" pitchFamily="49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58498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図 2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22972" y="1133539"/>
            <a:ext cx="8954578" cy="2308085"/>
          </a:xfrm>
          <a:prstGeom prst="rect">
            <a:avLst/>
          </a:prstGeom>
        </p:spPr>
      </p:pic>
      <p:sp>
        <p:nvSpPr>
          <p:cNvPr id="13314" name="正方形/長方形 6"/>
          <p:cNvSpPr>
            <a:spLocks noChangeArrowheads="1"/>
          </p:cNvSpPr>
          <p:nvPr/>
        </p:nvSpPr>
        <p:spPr bwMode="auto">
          <a:xfrm>
            <a:off x="1060311" y="192880"/>
            <a:ext cx="10080000" cy="360000"/>
          </a:xfrm>
          <a:prstGeom prst="rect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800" dirty="0">
                <a:solidFill>
                  <a:srgbClr val="FFFFFF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ショッピングタウンあいたい　　～ フロア図　</a:t>
            </a:r>
            <a:r>
              <a:rPr lang="en-US" altLang="ja-JP" sz="1800" dirty="0">
                <a:solidFill>
                  <a:srgbClr val="FFFFFF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3,4</a:t>
            </a:r>
            <a:r>
              <a:rPr lang="ja-JP" altLang="en-US" sz="1800" dirty="0">
                <a:solidFill>
                  <a:srgbClr val="FFFFFF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階 ～</a:t>
            </a:r>
          </a:p>
        </p:txBody>
      </p:sp>
      <p:pic>
        <p:nvPicPr>
          <p:cNvPr id="27" name="図 26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17208" r="9320" b="16657"/>
          <a:stretch/>
        </p:blipFill>
        <p:spPr>
          <a:xfrm>
            <a:off x="1971675" y="4157951"/>
            <a:ext cx="8905875" cy="2414299"/>
          </a:xfrm>
          <a:prstGeom prst="rect">
            <a:avLst/>
          </a:prstGeom>
        </p:spPr>
      </p:pic>
      <p:sp>
        <p:nvSpPr>
          <p:cNvPr id="36" name="テキスト ボックス 35"/>
          <p:cNvSpPr txBox="1"/>
          <p:nvPr/>
        </p:nvSpPr>
        <p:spPr>
          <a:xfrm>
            <a:off x="7063992" y="5307950"/>
            <a:ext cx="817265" cy="307777"/>
          </a:xfrm>
          <a:prstGeom prst="rect">
            <a:avLst/>
          </a:prstGeom>
          <a:solidFill>
            <a:srgbClr val="B0CC72"/>
          </a:solidFill>
        </p:spPr>
        <p:txBody>
          <a:bodyPr wrap="square" rtlCol="0">
            <a:spAutoFit/>
          </a:bodyPr>
          <a:lstStyle/>
          <a:p>
            <a:r>
              <a:rPr kumimoji="1" lang="en-US" altLang="ja-JP" sz="1400" b="1" dirty="0">
                <a:solidFill>
                  <a:srgbClr val="FF0000"/>
                </a:solidFill>
                <a:latin typeface="Adobe Fan Heiti Std B" panose="020B0700000000000000" pitchFamily="34" charset="-128"/>
                <a:ea typeface="Adobe Fan Heiti Std B" panose="020B0700000000000000" pitchFamily="34" charset="-128"/>
              </a:rPr>
              <a:t>   </a:t>
            </a:r>
            <a:endParaRPr kumimoji="1" lang="ja-JP" altLang="en-US" sz="1200" b="1" dirty="0">
              <a:solidFill>
                <a:srgbClr val="FF0000"/>
              </a:solidFill>
              <a:latin typeface="Adobe Fan Heiti Std B" panose="020B0700000000000000" pitchFamily="34" charset="-128"/>
              <a:ea typeface="Adobe Fan Heiti Std B" panose="020B0700000000000000" pitchFamily="34" charset="-128"/>
            </a:endParaRP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kumimoji="1" lang="ja-JP" altLang="en-US" dirty="0"/>
              <a:t>２</a:t>
            </a:r>
          </a:p>
        </p:txBody>
      </p:sp>
      <p:grpSp>
        <p:nvGrpSpPr>
          <p:cNvPr id="25" name="グループ化 24"/>
          <p:cNvGrpSpPr/>
          <p:nvPr/>
        </p:nvGrpSpPr>
        <p:grpSpPr>
          <a:xfrm>
            <a:off x="1057964" y="3878036"/>
            <a:ext cx="10080000" cy="408623"/>
            <a:chOff x="1156579" y="3493676"/>
            <a:chExt cx="10080000" cy="408623"/>
          </a:xfrm>
        </p:grpSpPr>
        <p:cxnSp>
          <p:nvCxnSpPr>
            <p:cNvPr id="26" name="直線コネクタ 25"/>
            <p:cNvCxnSpPr/>
            <p:nvPr/>
          </p:nvCxnSpPr>
          <p:spPr>
            <a:xfrm flipV="1">
              <a:off x="1156579" y="3493676"/>
              <a:ext cx="10080000" cy="0"/>
            </a:xfrm>
            <a:prstGeom prst="line">
              <a:avLst/>
            </a:prstGeom>
            <a:ln w="19050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9" name="角丸四角形 28"/>
            <p:cNvSpPr/>
            <p:nvPr/>
          </p:nvSpPr>
          <p:spPr>
            <a:xfrm>
              <a:off x="1156579" y="3493676"/>
              <a:ext cx="872801" cy="408623"/>
            </a:xfrm>
            <a:prstGeom prst="roundRect">
              <a:avLst/>
            </a:prstGeom>
            <a:solidFill>
              <a:schemeClr val="accent3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>
              <a:spAutoFit/>
            </a:bodyPr>
            <a:lstStyle/>
            <a:p>
              <a:pPr algn="ctr"/>
              <a:r>
                <a:rPr lang="ja-JP" altLang="en-US" dirty="0"/>
                <a:t>　</a:t>
              </a:r>
              <a:r>
                <a:rPr lang="en-US" altLang="ja-JP" dirty="0"/>
                <a:t>4</a:t>
              </a:r>
              <a:r>
                <a:rPr kumimoji="1" lang="ja-JP" altLang="en-US" dirty="0"/>
                <a:t>階　</a:t>
              </a:r>
            </a:p>
          </p:txBody>
        </p:sp>
      </p:grpSp>
      <p:grpSp>
        <p:nvGrpSpPr>
          <p:cNvPr id="38" name="グループ化 37"/>
          <p:cNvGrpSpPr/>
          <p:nvPr/>
        </p:nvGrpSpPr>
        <p:grpSpPr>
          <a:xfrm>
            <a:off x="1057972" y="834602"/>
            <a:ext cx="10080000" cy="408623"/>
            <a:chOff x="1156579" y="3493676"/>
            <a:chExt cx="10080000" cy="408623"/>
          </a:xfrm>
        </p:grpSpPr>
        <p:cxnSp>
          <p:nvCxnSpPr>
            <p:cNvPr id="39" name="直線コネクタ 38"/>
            <p:cNvCxnSpPr/>
            <p:nvPr/>
          </p:nvCxnSpPr>
          <p:spPr>
            <a:xfrm flipV="1">
              <a:off x="1156579" y="3493676"/>
              <a:ext cx="10080000" cy="0"/>
            </a:xfrm>
            <a:prstGeom prst="line">
              <a:avLst/>
            </a:prstGeom>
            <a:ln w="19050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0" name="角丸四角形 39"/>
            <p:cNvSpPr/>
            <p:nvPr/>
          </p:nvSpPr>
          <p:spPr>
            <a:xfrm>
              <a:off x="1156579" y="3493676"/>
              <a:ext cx="872801" cy="408623"/>
            </a:xfrm>
            <a:prstGeom prst="roundRect">
              <a:avLst/>
            </a:prstGeom>
            <a:solidFill>
              <a:schemeClr val="accent3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>
              <a:spAutoFit/>
            </a:bodyPr>
            <a:lstStyle/>
            <a:p>
              <a:pPr algn="ctr"/>
              <a:r>
                <a:rPr lang="ja-JP" altLang="en-US" dirty="0"/>
                <a:t>　</a:t>
              </a:r>
              <a:r>
                <a:rPr lang="en-US" altLang="ja-JP" dirty="0"/>
                <a:t>3</a:t>
              </a:r>
              <a:r>
                <a:rPr kumimoji="1" lang="ja-JP" altLang="en-US" dirty="0"/>
                <a:t>階　</a:t>
              </a:r>
            </a:p>
          </p:txBody>
        </p:sp>
      </p:grpSp>
      <p:sp>
        <p:nvSpPr>
          <p:cNvPr id="41" name="テキスト ボックス 40"/>
          <p:cNvSpPr txBox="1"/>
          <p:nvPr/>
        </p:nvSpPr>
        <p:spPr>
          <a:xfrm>
            <a:off x="6970474" y="5414221"/>
            <a:ext cx="1018227" cy="261610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altLang="ja-JP" sz="450" dirty="0">
                <a:latin typeface="Microsoft YaHei Light" panose="020B0502040204020203" pitchFamily="34" charset="-122"/>
                <a:ea typeface="Microsoft YaHei Light" panose="020B0502040204020203" pitchFamily="34" charset="-122"/>
              </a:rPr>
              <a:t>[</a:t>
            </a:r>
            <a:r>
              <a:rPr lang="ja-JP" altLang="en-US" sz="450" dirty="0">
                <a:latin typeface="Microsoft YaHei Light" panose="020B0502040204020203" pitchFamily="34" charset="-122"/>
                <a:ea typeface="Microsoft YaHei Light" panose="020B0502040204020203" pitchFamily="34" charset="-122"/>
              </a:rPr>
              <a:t> 新体操教室 </a:t>
            </a:r>
            <a:r>
              <a:rPr lang="en-US" altLang="ja-JP" sz="450" dirty="0">
                <a:latin typeface="Microsoft YaHei Light" panose="020B0502040204020203" pitchFamily="34" charset="-122"/>
                <a:ea typeface="Microsoft YaHei Light" panose="020B0502040204020203" pitchFamily="34" charset="-122"/>
              </a:rPr>
              <a:t>]</a:t>
            </a:r>
            <a:endParaRPr kumimoji="1" lang="en-US" altLang="ja-JP" sz="450" dirty="0">
              <a:latin typeface="Microsoft YaHei Light" panose="020B0502040204020203" pitchFamily="34" charset="-122"/>
              <a:ea typeface="Microsoft YaHei Light" panose="020B0502040204020203" pitchFamily="34" charset="-122"/>
            </a:endParaRPr>
          </a:p>
          <a:p>
            <a:r>
              <a:rPr lang="ja-JP" altLang="en-US" sz="650" dirty="0">
                <a:latin typeface="Microsoft YaHei Light" panose="020B0502040204020203" pitchFamily="34" charset="-122"/>
                <a:ea typeface="Microsoft YaHei Light" panose="020B0502040204020203" pitchFamily="34" charset="-122"/>
              </a:rPr>
              <a:t>イオン新体操スクール</a:t>
            </a:r>
            <a:endParaRPr lang="en-US" altLang="ja-JP" sz="650" dirty="0">
              <a:latin typeface="Microsoft YaHei Light" panose="020B0502040204020203" pitchFamily="34" charset="-122"/>
              <a:ea typeface="Microsoft YaHei Light" panose="020B0502040204020203" pitchFamily="34" charset="-122"/>
            </a:endParaRPr>
          </a:p>
        </p:txBody>
      </p:sp>
      <p:grpSp>
        <p:nvGrpSpPr>
          <p:cNvPr id="17" name="グループ化 16"/>
          <p:cNvGrpSpPr/>
          <p:nvPr/>
        </p:nvGrpSpPr>
        <p:grpSpPr>
          <a:xfrm>
            <a:off x="3577590" y="1214015"/>
            <a:ext cx="2373630" cy="823247"/>
            <a:chOff x="3577590" y="1214015"/>
            <a:chExt cx="2373630" cy="823247"/>
          </a:xfrm>
        </p:grpSpPr>
        <p:cxnSp>
          <p:nvCxnSpPr>
            <p:cNvPr id="4" name="直線コネクタ 3"/>
            <p:cNvCxnSpPr/>
            <p:nvPr/>
          </p:nvCxnSpPr>
          <p:spPr>
            <a:xfrm>
              <a:off x="3579495" y="1222271"/>
              <a:ext cx="2369820" cy="4549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直線コネクタ 15"/>
            <p:cNvCxnSpPr/>
            <p:nvPr/>
          </p:nvCxnSpPr>
          <p:spPr>
            <a:xfrm flipV="1">
              <a:off x="4491990" y="1799590"/>
              <a:ext cx="1459230" cy="3810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直線コネクタ 17"/>
            <p:cNvCxnSpPr/>
            <p:nvPr/>
          </p:nvCxnSpPr>
          <p:spPr>
            <a:xfrm>
              <a:off x="3577590" y="2037262"/>
              <a:ext cx="939165" cy="0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直線コネクタ 20"/>
            <p:cNvCxnSpPr/>
            <p:nvPr/>
          </p:nvCxnSpPr>
          <p:spPr>
            <a:xfrm>
              <a:off x="3592830" y="1222271"/>
              <a:ext cx="0" cy="814991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直線コネクタ 27"/>
            <p:cNvCxnSpPr/>
            <p:nvPr/>
          </p:nvCxnSpPr>
          <p:spPr>
            <a:xfrm>
              <a:off x="4501515" y="1793651"/>
              <a:ext cx="0" cy="243611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直線コネクタ 29"/>
            <p:cNvCxnSpPr>
              <a:cxnSpLocks/>
            </p:cNvCxnSpPr>
            <p:nvPr/>
          </p:nvCxnSpPr>
          <p:spPr>
            <a:xfrm>
              <a:off x="5947410" y="1214015"/>
              <a:ext cx="0" cy="587480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33" name="図 3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352698" y="1346257"/>
            <a:ext cx="1162212" cy="381053"/>
          </a:xfrm>
          <a:prstGeom prst="rect">
            <a:avLst/>
          </a:prstGeom>
        </p:spPr>
      </p:pic>
      <p:sp>
        <p:nvSpPr>
          <p:cNvPr id="34" name="テキスト ボックス 33"/>
          <p:cNvSpPr txBox="1"/>
          <p:nvPr/>
        </p:nvSpPr>
        <p:spPr>
          <a:xfrm>
            <a:off x="4412143" y="1390554"/>
            <a:ext cx="66648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00" dirty="0">
                <a:solidFill>
                  <a:srgbClr val="FF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【305】</a:t>
            </a:r>
            <a:endParaRPr kumimoji="1" lang="ja-JP" altLang="en-US" sz="1000" dirty="0">
              <a:solidFill>
                <a:srgbClr val="FF0000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35" name="テキスト ボックス 3"/>
          <p:cNvSpPr txBox="1">
            <a:spLocks noChangeArrowheads="1"/>
          </p:cNvSpPr>
          <p:nvPr/>
        </p:nvSpPr>
        <p:spPr bwMode="auto">
          <a:xfrm>
            <a:off x="1248010" y="1353951"/>
            <a:ext cx="1095172" cy="415498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 anchorCtr="0">
            <a:spAutoFit/>
          </a:bodyPr>
          <a:lstStyle>
            <a:lvl1pPr>
              <a:defRPr kumimoji="1">
                <a:solidFill>
                  <a:srgbClr val="FFFFFF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rgbClr val="FFFFFF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rgbClr val="FFFFFF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rgbClr val="FFFFFF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rgbClr val="FFFFFF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rgbClr val="FFFFFF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rgbClr val="FFFFFF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rgbClr val="FFFFFF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rgbClr val="FFFFFF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9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募集区画</a:t>
            </a:r>
            <a:r>
              <a:rPr kumimoji="1" lang="en-US" altLang="ja-JP" sz="10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【305】</a:t>
            </a:r>
          </a:p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1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BIZ UDゴシック" panose="020B0400000000000000" pitchFamily="49" charset="-128"/>
                <a:ea typeface="BIZ UDゴシック" panose="020B0400000000000000" pitchFamily="49" charset="-128"/>
              </a:rPr>
              <a:t>88.46</a:t>
            </a:r>
            <a:r>
              <a:rPr kumimoji="1" lang="ja-JP" altLang="en-US" sz="11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坪</a:t>
            </a:r>
            <a:endParaRPr kumimoji="1" lang="en-US" altLang="ja-JP" sz="1100" b="0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6921501" y="2697957"/>
            <a:ext cx="22621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9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店</a:t>
            </a:r>
          </a:p>
        </p:txBody>
      </p:sp>
      <p:pic>
        <p:nvPicPr>
          <p:cNvPr id="3" name="図 2">
            <a:extLst>
              <a:ext uri="{FF2B5EF4-FFF2-40B4-BE49-F238E27FC236}">
                <a16:creationId xmlns:a16="http://schemas.microsoft.com/office/drawing/2014/main" id="{C92F3C44-C8AD-C14F-F1C1-387D186417AB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 rot="5400000">
            <a:off x="3054072" y="2241717"/>
            <a:ext cx="466498" cy="445983"/>
          </a:xfrm>
          <a:prstGeom prst="rect">
            <a:avLst/>
          </a:prstGeom>
        </p:spPr>
      </p:pic>
      <p:pic>
        <p:nvPicPr>
          <p:cNvPr id="5" name="図 4">
            <a:extLst>
              <a:ext uri="{FF2B5EF4-FFF2-40B4-BE49-F238E27FC236}">
                <a16:creationId xmlns:a16="http://schemas.microsoft.com/office/drawing/2014/main" id="{88DEA99C-493C-0C4F-719C-89324E6B5818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 rot="5400000">
            <a:off x="3060422" y="5290928"/>
            <a:ext cx="466498" cy="445983"/>
          </a:xfrm>
          <a:prstGeom prst="rect">
            <a:avLst/>
          </a:prstGeom>
        </p:spPr>
      </p:pic>
      <p:cxnSp>
        <p:nvCxnSpPr>
          <p:cNvPr id="7" name="直線矢印コネクタ 6">
            <a:extLst>
              <a:ext uri="{FF2B5EF4-FFF2-40B4-BE49-F238E27FC236}">
                <a16:creationId xmlns:a16="http://schemas.microsoft.com/office/drawing/2014/main" id="{78E93396-7738-B000-51D8-C96739240EA2}"/>
              </a:ext>
            </a:extLst>
          </p:cNvPr>
          <p:cNvCxnSpPr/>
          <p:nvPr/>
        </p:nvCxnSpPr>
        <p:spPr>
          <a:xfrm>
            <a:off x="2330358" y="1436636"/>
            <a:ext cx="1247232" cy="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図 7">
            <a:extLst>
              <a:ext uri="{FF2B5EF4-FFF2-40B4-BE49-F238E27FC236}">
                <a16:creationId xmlns:a16="http://schemas.microsoft.com/office/drawing/2014/main" id="{41406CC7-820B-29AD-506A-D116CBCA514E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9580496" y="5097471"/>
            <a:ext cx="639829" cy="2667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16310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50" charset="-128"/>
                <a:cs typeface="+mn-cs"/>
              </a:rPr>
              <a:t>３</a:t>
            </a:r>
          </a:p>
        </p:txBody>
      </p:sp>
      <p:sp>
        <p:nvSpPr>
          <p:cNvPr id="3" name="正方形/長方形 6"/>
          <p:cNvSpPr>
            <a:spLocks noChangeArrowheads="1"/>
          </p:cNvSpPr>
          <p:nvPr/>
        </p:nvSpPr>
        <p:spPr bwMode="auto">
          <a:xfrm>
            <a:off x="1056637" y="193690"/>
            <a:ext cx="10080000" cy="360000"/>
          </a:xfrm>
          <a:prstGeom prst="rect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BIZ UDゴシック" panose="020B0400000000000000" pitchFamily="49" charset="-128"/>
                <a:ea typeface="BIZ UDゴシック" panose="020B0400000000000000" pitchFamily="49" charset="-128"/>
                <a:cs typeface="+mn-cs"/>
              </a:rPr>
              <a:t>ショッピングタウンあいたい　　～ フロア図　</a:t>
            </a:r>
            <a:r>
              <a:rPr kumimoji="1" lang="en-US" altLang="ja-JP" sz="1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BIZ UDゴシック" panose="020B0400000000000000" pitchFamily="49" charset="-128"/>
                <a:ea typeface="BIZ UDゴシック" panose="020B0400000000000000" pitchFamily="49" charset="-128"/>
                <a:cs typeface="+mn-cs"/>
              </a:rPr>
              <a:t>5,6</a:t>
            </a: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BIZ UDゴシック" panose="020B0400000000000000" pitchFamily="49" charset="-128"/>
                <a:ea typeface="BIZ UDゴシック" panose="020B0400000000000000" pitchFamily="49" charset="-128"/>
                <a:cs typeface="+mn-cs"/>
              </a:rPr>
              <a:t>階 ～</a:t>
            </a:r>
          </a:p>
        </p:txBody>
      </p:sp>
      <p:grpSp>
        <p:nvGrpSpPr>
          <p:cNvPr id="13" name="グループ化 12"/>
          <p:cNvGrpSpPr/>
          <p:nvPr/>
        </p:nvGrpSpPr>
        <p:grpSpPr>
          <a:xfrm>
            <a:off x="1057964" y="3878036"/>
            <a:ext cx="10080000" cy="408623"/>
            <a:chOff x="1156579" y="3493676"/>
            <a:chExt cx="10080000" cy="408623"/>
          </a:xfrm>
        </p:grpSpPr>
        <p:cxnSp>
          <p:nvCxnSpPr>
            <p:cNvPr id="6" name="直線コネクタ 5"/>
            <p:cNvCxnSpPr/>
            <p:nvPr/>
          </p:nvCxnSpPr>
          <p:spPr>
            <a:xfrm flipV="1">
              <a:off x="1156579" y="3493676"/>
              <a:ext cx="10080000" cy="0"/>
            </a:xfrm>
            <a:prstGeom prst="line">
              <a:avLst/>
            </a:prstGeom>
            <a:ln w="19050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角丸四角形 7"/>
            <p:cNvSpPr/>
            <p:nvPr/>
          </p:nvSpPr>
          <p:spPr>
            <a:xfrm>
              <a:off x="1156579" y="3493676"/>
              <a:ext cx="872801" cy="408623"/>
            </a:xfrm>
            <a:prstGeom prst="roundRect">
              <a:avLst/>
            </a:prstGeom>
            <a:solidFill>
              <a:schemeClr val="accent3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ＭＳ Ｐゴシック" panose="020B0600070205080204" pitchFamily="50" charset="-128"/>
                  <a:cs typeface="+mn-cs"/>
                </a:rPr>
                <a:t>　</a:t>
              </a:r>
              <a:r>
                <a:rPr kumimoji="1" lang="en-US" altLang="ja-JP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ＭＳ Ｐゴシック" panose="020B0600070205080204" pitchFamily="50" charset="-128"/>
                  <a:cs typeface="+mn-cs"/>
                </a:rPr>
                <a:t>6</a:t>
              </a:r>
              <a:r>
                <a:rPr kumimoji="1" lang="ja-JP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ＭＳ Ｐゴシック" panose="020B0600070205080204" pitchFamily="50" charset="-128"/>
                  <a:cs typeface="+mn-cs"/>
                </a:rPr>
                <a:t>階　</a:t>
              </a:r>
            </a:p>
          </p:txBody>
        </p:sp>
      </p:grpSp>
      <p:pic>
        <p:nvPicPr>
          <p:cNvPr id="10" name="図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42162" y="4176008"/>
            <a:ext cx="8835174" cy="2329955"/>
          </a:xfrm>
          <a:prstGeom prst="rect">
            <a:avLst/>
          </a:prstGeom>
        </p:spPr>
      </p:pic>
      <p:grpSp>
        <p:nvGrpSpPr>
          <p:cNvPr id="14" name="グループ化 13"/>
          <p:cNvGrpSpPr/>
          <p:nvPr/>
        </p:nvGrpSpPr>
        <p:grpSpPr>
          <a:xfrm>
            <a:off x="1057972" y="834602"/>
            <a:ext cx="10080000" cy="408623"/>
            <a:chOff x="1156579" y="3493676"/>
            <a:chExt cx="10080000" cy="408623"/>
          </a:xfrm>
        </p:grpSpPr>
        <p:cxnSp>
          <p:nvCxnSpPr>
            <p:cNvPr id="15" name="直線コネクタ 14"/>
            <p:cNvCxnSpPr/>
            <p:nvPr/>
          </p:nvCxnSpPr>
          <p:spPr>
            <a:xfrm flipV="1">
              <a:off x="1156579" y="3493676"/>
              <a:ext cx="10080000" cy="0"/>
            </a:xfrm>
            <a:prstGeom prst="line">
              <a:avLst/>
            </a:prstGeom>
            <a:ln w="19050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角丸四角形 15"/>
            <p:cNvSpPr/>
            <p:nvPr/>
          </p:nvSpPr>
          <p:spPr>
            <a:xfrm>
              <a:off x="1156579" y="3493676"/>
              <a:ext cx="872801" cy="408623"/>
            </a:xfrm>
            <a:prstGeom prst="roundRect">
              <a:avLst/>
            </a:prstGeom>
            <a:solidFill>
              <a:schemeClr val="accent3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ＭＳ Ｐゴシック" panose="020B0600070205080204" pitchFamily="50" charset="-128"/>
                  <a:cs typeface="+mn-cs"/>
                </a:rPr>
                <a:t>　</a:t>
              </a:r>
              <a:r>
                <a:rPr kumimoji="1" lang="en-US" altLang="ja-JP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ＭＳ Ｐゴシック" panose="020B0600070205080204" pitchFamily="50" charset="-128"/>
                  <a:cs typeface="+mn-cs"/>
                </a:rPr>
                <a:t>5</a:t>
              </a:r>
              <a:r>
                <a:rPr kumimoji="1" lang="ja-JP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ＭＳ Ｐゴシック" panose="020B0600070205080204" pitchFamily="50" charset="-128"/>
                  <a:cs typeface="+mn-cs"/>
                </a:rPr>
                <a:t>階　</a:t>
              </a:r>
            </a:p>
          </p:txBody>
        </p:sp>
      </p:grpSp>
      <p:pic>
        <p:nvPicPr>
          <p:cNvPr id="17" name="図 16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17293" t="17143" r="8746"/>
          <a:stretch/>
        </p:blipFill>
        <p:spPr>
          <a:xfrm>
            <a:off x="1914525" y="1144455"/>
            <a:ext cx="9077326" cy="2297102"/>
          </a:xfrm>
          <a:prstGeom prst="rect">
            <a:avLst/>
          </a:prstGeom>
        </p:spPr>
      </p:pic>
      <p:sp>
        <p:nvSpPr>
          <p:cNvPr id="19" name="テキスト ボックス 18"/>
          <p:cNvSpPr txBox="1"/>
          <p:nvPr/>
        </p:nvSpPr>
        <p:spPr>
          <a:xfrm>
            <a:off x="4188292" y="1420309"/>
            <a:ext cx="1031051" cy="246221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4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icrosoft YaHei Light" panose="020B0502040204020203" pitchFamily="34" charset="-122"/>
                <a:ea typeface="Microsoft YaHei Light" panose="020B0502040204020203" pitchFamily="34" charset="-122"/>
                <a:cs typeface="+mn-cs"/>
              </a:rPr>
              <a:t>[</a:t>
            </a:r>
            <a:r>
              <a:rPr kumimoji="1" lang="ja-JP" altLang="en-US" sz="4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icrosoft YaHei Light" panose="020B0502040204020203" pitchFamily="34" charset="-122"/>
                <a:ea typeface="Microsoft YaHei Light" panose="020B0502040204020203" pitchFamily="34" charset="-122"/>
                <a:cs typeface="+mn-cs"/>
              </a:rPr>
              <a:t> 音楽教室 </a:t>
            </a:r>
            <a:r>
              <a:rPr kumimoji="1" lang="en-US" altLang="ja-JP" sz="4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icrosoft YaHei Light" panose="020B0502040204020203" pitchFamily="34" charset="-122"/>
                <a:ea typeface="Microsoft YaHei Light" panose="020B0502040204020203" pitchFamily="34" charset="-122"/>
                <a:cs typeface="+mn-cs"/>
              </a:rPr>
              <a:t>]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5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icrosoft YaHei Light" panose="020B0502040204020203" pitchFamily="34" charset="-122"/>
                <a:ea typeface="Microsoft YaHei Light" panose="020B0502040204020203" pitchFamily="34" charset="-122"/>
                <a:cs typeface="+mn-cs"/>
              </a:rPr>
              <a:t>昭和音楽大学附属音楽教室</a:t>
            </a:r>
            <a:endParaRPr kumimoji="1" lang="en-US" altLang="ja-JP" sz="5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icrosoft YaHei Light" panose="020B0502040204020203" pitchFamily="34" charset="-122"/>
              <a:ea typeface="Microsoft YaHei Light" panose="020B0502040204020203" pitchFamily="34" charset="-122"/>
              <a:cs typeface="+mn-cs"/>
            </a:endParaRPr>
          </a:p>
        </p:txBody>
      </p:sp>
      <p:sp>
        <p:nvSpPr>
          <p:cNvPr id="24" name="正方形/長方形 23"/>
          <p:cNvSpPr/>
          <p:nvPr/>
        </p:nvSpPr>
        <p:spPr>
          <a:xfrm flipH="1">
            <a:off x="8348027" y="1275601"/>
            <a:ext cx="709200" cy="306000"/>
          </a:xfrm>
          <a:prstGeom prst="rect">
            <a:avLst/>
          </a:prstGeom>
          <a:solidFill>
            <a:srgbClr val="B0CC72"/>
          </a:solidFill>
          <a:ln w="3175">
            <a:solidFill>
              <a:srgbClr val="B0CC72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5030463" y="2773968"/>
            <a:ext cx="678391" cy="246221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4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icrosoft YaHei Light" panose="020B0502040204020203" pitchFamily="34" charset="-122"/>
                <a:ea typeface="Microsoft YaHei Light" panose="020B0502040204020203" pitchFamily="34" charset="-122"/>
                <a:cs typeface="+mn-cs"/>
              </a:rPr>
              <a:t>[</a:t>
            </a:r>
            <a:r>
              <a:rPr kumimoji="1" lang="ja-JP" altLang="en-US" sz="4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icrosoft YaHei Light" panose="020B0502040204020203" pitchFamily="34" charset="-122"/>
                <a:ea typeface="Microsoft YaHei Light" panose="020B0502040204020203" pitchFamily="34" charset="-122"/>
                <a:cs typeface="+mn-cs"/>
              </a:rPr>
              <a:t> 学習塾 </a:t>
            </a:r>
            <a:r>
              <a:rPr kumimoji="1" lang="en-US" altLang="ja-JP" sz="4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icrosoft YaHei Light" panose="020B0502040204020203" pitchFamily="34" charset="-122"/>
                <a:ea typeface="Microsoft YaHei Light" panose="020B0502040204020203" pitchFamily="34" charset="-122"/>
                <a:cs typeface="+mn-cs"/>
              </a:rPr>
              <a:t>]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5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icrosoft YaHei Light" panose="020B0502040204020203" pitchFamily="34" charset="-122"/>
                <a:ea typeface="Microsoft YaHei Light" panose="020B0502040204020203" pitchFamily="34" charset="-122"/>
                <a:cs typeface="+mn-cs"/>
              </a:rPr>
              <a:t>河合塾マナビス</a:t>
            </a:r>
            <a:endParaRPr kumimoji="1" lang="en-US" altLang="ja-JP" sz="5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icrosoft YaHei Light" panose="020B0502040204020203" pitchFamily="34" charset="-122"/>
              <a:ea typeface="Microsoft YaHei Light" panose="020B0502040204020203" pitchFamily="34" charset="-122"/>
              <a:cs typeface="+mn-cs"/>
            </a:endParaRPr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8343264" y="1278447"/>
            <a:ext cx="748923" cy="30777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4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icrosoft YaHei Light" panose="020B0502040204020203" pitchFamily="34" charset="-122"/>
                <a:ea typeface="Microsoft YaHei Light" panose="020B0502040204020203" pitchFamily="34" charset="-122"/>
                <a:cs typeface="+mn-cs"/>
              </a:rPr>
              <a:t>[</a:t>
            </a:r>
            <a:r>
              <a:rPr kumimoji="1" lang="ja-JP" altLang="en-US" sz="4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icrosoft YaHei Light" panose="020B0502040204020203" pitchFamily="34" charset="-122"/>
                <a:ea typeface="Microsoft YaHei Light" panose="020B0502040204020203" pitchFamily="34" charset="-122"/>
                <a:cs typeface="+mn-cs"/>
              </a:rPr>
              <a:t> 洋裁教室 </a:t>
            </a:r>
            <a:r>
              <a:rPr kumimoji="1" lang="en-US" altLang="ja-JP" sz="4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icrosoft YaHei Light" panose="020B0502040204020203" pitchFamily="34" charset="-122"/>
                <a:ea typeface="Microsoft YaHei Light" panose="020B0502040204020203" pitchFamily="34" charset="-122"/>
                <a:cs typeface="+mn-cs"/>
              </a:rPr>
              <a:t>]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5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icrosoft YaHei Light" panose="020B0502040204020203" pitchFamily="34" charset="-122"/>
                <a:ea typeface="Microsoft YaHei Light" panose="020B0502040204020203" pitchFamily="34" charset="-122"/>
                <a:cs typeface="+mn-cs"/>
              </a:rPr>
              <a:t>佐藤貴美枝</a:t>
            </a:r>
            <a:endParaRPr kumimoji="1" lang="en-US" altLang="ja-JP" sz="5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icrosoft YaHei Light" panose="020B0502040204020203" pitchFamily="34" charset="-122"/>
              <a:ea typeface="Microsoft YaHei Light" panose="020B0502040204020203" pitchFamily="34" charset="-122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icrosoft YaHei Light" panose="020B0502040204020203" pitchFamily="34" charset="-122"/>
                <a:ea typeface="Microsoft YaHei Light" panose="020B0502040204020203" pitchFamily="34" charset="-122"/>
                <a:cs typeface="+mn-cs"/>
              </a:rPr>
              <a:t>ニットソーイングクラブ</a:t>
            </a:r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6221443" y="5148624"/>
            <a:ext cx="1210588" cy="384721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icrosoft YaHei Light" panose="020B0502040204020203" pitchFamily="34" charset="-122"/>
                <a:ea typeface="Microsoft YaHei Light" panose="020B0502040204020203" pitchFamily="34" charset="-122"/>
                <a:cs typeface="+mn-cs"/>
              </a:rPr>
              <a:t>[</a:t>
            </a:r>
            <a:r>
              <a:rPr kumimoji="1" lang="ja-JP" alt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icrosoft YaHei Light" panose="020B0502040204020203" pitchFamily="34" charset="-122"/>
                <a:ea typeface="Microsoft YaHei Light" panose="020B0502040204020203" pitchFamily="34" charset="-122"/>
                <a:cs typeface="+mn-cs"/>
              </a:rPr>
              <a:t> オフィス </a:t>
            </a:r>
            <a:r>
              <a:rPr kumimoji="1" lang="en-US" altLang="ja-JP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icrosoft YaHei Light" panose="020B0502040204020203" pitchFamily="34" charset="-122"/>
                <a:ea typeface="Microsoft YaHei Light" panose="020B0502040204020203" pitchFamily="34" charset="-122"/>
                <a:cs typeface="+mn-cs"/>
              </a:rPr>
              <a:t>]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icrosoft YaHei Light" panose="020B0502040204020203" pitchFamily="34" charset="-122"/>
                <a:ea typeface="Microsoft YaHei Light" panose="020B0502040204020203" pitchFamily="34" charset="-122"/>
                <a:cs typeface="+mn-cs"/>
              </a:rPr>
              <a:t>ボッシュ株式会社</a:t>
            </a:r>
          </a:p>
        </p:txBody>
      </p:sp>
      <p:pic>
        <p:nvPicPr>
          <p:cNvPr id="20" name="図 19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088170" y="1428601"/>
            <a:ext cx="541355" cy="159647"/>
          </a:xfrm>
          <a:prstGeom prst="rect">
            <a:avLst/>
          </a:prstGeom>
        </p:spPr>
      </p:pic>
      <p:pic>
        <p:nvPicPr>
          <p:cNvPr id="5" name="図 4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135525" y="5481811"/>
            <a:ext cx="1388745" cy="948411"/>
          </a:xfrm>
          <a:prstGeom prst="rect">
            <a:avLst/>
          </a:prstGeom>
        </p:spPr>
      </p:pic>
      <p:cxnSp>
        <p:nvCxnSpPr>
          <p:cNvPr id="12" name="直線コネクタ 11"/>
          <p:cNvCxnSpPr/>
          <p:nvPr/>
        </p:nvCxnSpPr>
        <p:spPr>
          <a:xfrm flipV="1">
            <a:off x="8034338" y="6446900"/>
            <a:ext cx="1447143" cy="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図 8">
            <a:extLst>
              <a:ext uri="{FF2B5EF4-FFF2-40B4-BE49-F238E27FC236}">
                <a16:creationId xmlns:a16="http://schemas.microsoft.com/office/drawing/2014/main" id="{C73FE1E7-DDC6-7A9F-FC5C-79B8E5A0339C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444999" y="6056914"/>
            <a:ext cx="2367939" cy="373307"/>
          </a:xfrm>
          <a:prstGeom prst="rect">
            <a:avLst/>
          </a:prstGeom>
        </p:spPr>
      </p:pic>
      <p:cxnSp>
        <p:nvCxnSpPr>
          <p:cNvPr id="18" name="直線コネクタ 17">
            <a:extLst>
              <a:ext uri="{FF2B5EF4-FFF2-40B4-BE49-F238E27FC236}">
                <a16:creationId xmlns:a16="http://schemas.microsoft.com/office/drawing/2014/main" id="{0A03756D-BE24-BD5D-E3DD-3887EA77F8E0}"/>
              </a:ext>
            </a:extLst>
          </p:cNvPr>
          <p:cNvCxnSpPr>
            <a:cxnSpLocks/>
          </p:cNvCxnSpPr>
          <p:nvPr/>
        </p:nvCxnSpPr>
        <p:spPr>
          <a:xfrm>
            <a:off x="4414519" y="6071606"/>
            <a:ext cx="2398419" cy="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直線コネクタ 22">
            <a:extLst>
              <a:ext uri="{FF2B5EF4-FFF2-40B4-BE49-F238E27FC236}">
                <a16:creationId xmlns:a16="http://schemas.microsoft.com/office/drawing/2014/main" id="{B0EBD7D6-7CB6-0DD9-ADBD-8F53064715CC}"/>
              </a:ext>
            </a:extLst>
          </p:cNvPr>
          <p:cNvCxnSpPr>
            <a:cxnSpLocks/>
          </p:cNvCxnSpPr>
          <p:nvPr/>
        </p:nvCxnSpPr>
        <p:spPr>
          <a:xfrm>
            <a:off x="6812938" y="6056914"/>
            <a:ext cx="0" cy="373307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直線コネクタ 30">
            <a:extLst>
              <a:ext uri="{FF2B5EF4-FFF2-40B4-BE49-F238E27FC236}">
                <a16:creationId xmlns:a16="http://schemas.microsoft.com/office/drawing/2014/main" id="{260086FA-763C-F6C3-3289-0F207772422B}"/>
              </a:ext>
            </a:extLst>
          </p:cNvPr>
          <p:cNvCxnSpPr>
            <a:cxnSpLocks/>
          </p:cNvCxnSpPr>
          <p:nvPr/>
        </p:nvCxnSpPr>
        <p:spPr>
          <a:xfrm flipH="1">
            <a:off x="6167438" y="6443533"/>
            <a:ext cx="440713" cy="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4" name="図 33">
            <a:extLst>
              <a:ext uri="{FF2B5EF4-FFF2-40B4-BE49-F238E27FC236}">
                <a16:creationId xmlns:a16="http://schemas.microsoft.com/office/drawing/2014/main" id="{C904D7AF-AE5E-3126-0729-D49929E39BCA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272380" y="6134502"/>
            <a:ext cx="263069" cy="263069"/>
          </a:xfrm>
          <a:prstGeom prst="rect">
            <a:avLst/>
          </a:prstGeom>
        </p:spPr>
      </p:pic>
      <p:pic>
        <p:nvPicPr>
          <p:cNvPr id="36" name="図 35">
            <a:extLst>
              <a:ext uri="{FF2B5EF4-FFF2-40B4-BE49-F238E27FC236}">
                <a16:creationId xmlns:a16="http://schemas.microsoft.com/office/drawing/2014/main" id="{71794D0C-DD24-F4EB-C863-57DCABF3D12E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601769" y="6132028"/>
            <a:ext cx="263069" cy="263069"/>
          </a:xfrm>
          <a:prstGeom prst="rect">
            <a:avLst/>
          </a:prstGeom>
        </p:spPr>
      </p:pic>
      <p:pic>
        <p:nvPicPr>
          <p:cNvPr id="38" name="図 37">
            <a:extLst>
              <a:ext uri="{FF2B5EF4-FFF2-40B4-BE49-F238E27FC236}">
                <a16:creationId xmlns:a16="http://schemas.microsoft.com/office/drawing/2014/main" id="{98A5A284-3565-E5DF-7C99-899463547B76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 rot="5400000">
            <a:off x="3109800" y="5281074"/>
            <a:ext cx="466498" cy="445983"/>
          </a:xfrm>
          <a:prstGeom prst="rect">
            <a:avLst/>
          </a:prstGeom>
        </p:spPr>
      </p:pic>
      <p:pic>
        <p:nvPicPr>
          <p:cNvPr id="4" name="図 3">
            <a:extLst>
              <a:ext uri="{FF2B5EF4-FFF2-40B4-BE49-F238E27FC236}">
                <a16:creationId xmlns:a16="http://schemas.microsoft.com/office/drawing/2014/main" id="{C3F9C035-0D68-675C-4F20-BA9BF178D014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 rot="5400000">
            <a:off x="3082018" y="2236364"/>
            <a:ext cx="466498" cy="445983"/>
          </a:xfrm>
          <a:prstGeom prst="rect">
            <a:avLst/>
          </a:prstGeom>
        </p:spPr>
      </p:pic>
      <p:pic>
        <p:nvPicPr>
          <p:cNvPr id="7" name="図 6">
            <a:extLst>
              <a:ext uri="{FF2B5EF4-FFF2-40B4-BE49-F238E27FC236}">
                <a16:creationId xmlns:a16="http://schemas.microsoft.com/office/drawing/2014/main" id="{866C61A3-E659-B409-427B-A0BEFA9DA19C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 flipV="1">
            <a:off x="9932195" y="2793097"/>
            <a:ext cx="921544" cy="85834"/>
          </a:xfrm>
          <a:prstGeom prst="rect">
            <a:avLst/>
          </a:prstGeom>
        </p:spPr>
      </p:pic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DAC73B63-64D1-3D36-BBA6-F61D57B14F44}"/>
              </a:ext>
            </a:extLst>
          </p:cNvPr>
          <p:cNvSpPr txBox="1"/>
          <p:nvPr/>
        </p:nvSpPr>
        <p:spPr>
          <a:xfrm>
            <a:off x="10003632" y="2731649"/>
            <a:ext cx="52466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+mn-cs"/>
              </a:rPr>
              <a:t>七田式</a:t>
            </a:r>
          </a:p>
        </p:txBody>
      </p:sp>
      <p:pic>
        <p:nvPicPr>
          <p:cNvPr id="25" name="図 24">
            <a:extLst>
              <a:ext uri="{FF2B5EF4-FFF2-40B4-BE49-F238E27FC236}">
                <a16:creationId xmlns:a16="http://schemas.microsoft.com/office/drawing/2014/main" id="{42E6F6F4-3C2F-251D-6750-3046E84E4E7A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 flipV="1">
            <a:off x="5369658" y="1501714"/>
            <a:ext cx="1073942" cy="85834"/>
          </a:xfrm>
          <a:prstGeom prst="rect">
            <a:avLst/>
          </a:prstGeom>
        </p:spPr>
      </p:pic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C09885F0-A119-2AA8-395A-72940C7BF20D}"/>
              </a:ext>
            </a:extLst>
          </p:cNvPr>
          <p:cNvSpPr txBox="1"/>
          <p:nvPr/>
        </p:nvSpPr>
        <p:spPr>
          <a:xfrm>
            <a:off x="5314901" y="1451087"/>
            <a:ext cx="704850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+mn-cs"/>
              </a:rPr>
              <a:t>アミティー</a:t>
            </a:r>
          </a:p>
        </p:txBody>
      </p:sp>
    </p:spTree>
    <p:extLst>
      <p:ext uri="{BB962C8B-B14F-4D97-AF65-F5344CB8AC3E}">
        <p14:creationId xmlns:p14="http://schemas.microsoft.com/office/powerpoint/2010/main" val="31518884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10"/>
          <p:cNvSpPr txBox="1">
            <a:spLocks noChangeArrowheads="1"/>
          </p:cNvSpPr>
          <p:nvPr/>
        </p:nvSpPr>
        <p:spPr bwMode="auto">
          <a:xfrm>
            <a:off x="1337507" y="1045397"/>
            <a:ext cx="9480555" cy="49859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 anchorCtr="0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40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株式会社横浜都市みらい</a:t>
            </a:r>
            <a:r>
              <a:rPr lang="ja-JP" altLang="en-US" sz="20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</a:t>
            </a:r>
            <a:r>
              <a:rPr lang="ja-JP" altLang="en-US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リーシング事業部　</a:t>
            </a:r>
            <a:endParaRPr lang="en-US" altLang="ja-JP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0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</a:t>
            </a:r>
            <a:endParaRPr lang="en-US" altLang="ja-JP" sz="20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ja-JP" sz="20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0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</a:t>
            </a:r>
            <a:r>
              <a:rPr lang="ja-JP" altLang="en-US" sz="24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お問合せメール　</a:t>
            </a:r>
            <a:r>
              <a:rPr lang="ja-JP" altLang="en-US" sz="20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：　</a:t>
            </a:r>
            <a:r>
              <a:rPr lang="en-US" altLang="ja-JP" sz="2800" dirty="0">
                <a:latin typeface="BIZ UDゴシック" panose="020B0400000000000000" pitchFamily="49" charset="-128"/>
                <a:ea typeface="BIZ UDゴシック" panose="020B0400000000000000" pitchFamily="49" charset="-128"/>
                <a:hlinkClick r:id="rId3"/>
              </a:rPr>
              <a:t>contact-ytm.leasing@ytmirai.co.jp</a:t>
            </a:r>
            <a:endParaRPr lang="en-US" altLang="ja-JP" sz="28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ja-JP" sz="20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ja-JP" sz="20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ja-JP" altLang="en-US" sz="20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</a:t>
            </a:r>
            <a:r>
              <a:rPr lang="ja-JP" altLang="en-US" sz="2000" spc="1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〒</a:t>
            </a:r>
            <a:r>
              <a:rPr lang="en-US" altLang="ja-JP" sz="2000" spc="1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224-0006</a:t>
            </a: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ja-JP" altLang="en-US" sz="2000" spc="1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横浜市都筑区荏田東四丁目</a:t>
            </a:r>
            <a:r>
              <a:rPr lang="en-US" altLang="ja-JP" sz="2000" spc="1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10</a:t>
            </a:r>
            <a:r>
              <a:rPr lang="ja-JP" altLang="en-US" sz="2000" spc="1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番</a:t>
            </a:r>
            <a:r>
              <a:rPr lang="en-US" altLang="ja-JP" sz="2000" spc="1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4</a:t>
            </a:r>
            <a:r>
              <a:rPr lang="ja-JP" altLang="en-US" sz="2000" spc="1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号</a:t>
            </a: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ja-JP" altLang="en-US" sz="2000" spc="1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</a:t>
            </a:r>
            <a:r>
              <a:rPr lang="en-US" altLang="ja-JP" sz="2000" spc="1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TEL</a:t>
            </a:r>
            <a:r>
              <a:rPr lang="ja-JP" altLang="en-US" sz="2000" spc="1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 ： </a:t>
            </a:r>
            <a:r>
              <a:rPr lang="en-US" altLang="ja-JP" sz="2000" spc="1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045-943-2488</a:t>
            </a: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ja-JP" altLang="en-US" sz="2000" spc="1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</a:t>
            </a:r>
            <a:r>
              <a:rPr lang="en-US" altLang="ja-JP" sz="2000" spc="1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FAX</a:t>
            </a:r>
            <a:r>
              <a:rPr lang="ja-JP" altLang="en-US" sz="2000" spc="1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 ： </a:t>
            </a:r>
            <a:r>
              <a:rPr lang="en-US" altLang="ja-JP" sz="2000" spc="1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045-943-2482</a:t>
            </a: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ja-JP" altLang="en-US" sz="2000" spc="1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</a:t>
            </a:r>
            <a:r>
              <a:rPr lang="en-US" altLang="ja-JP" sz="2000" spc="1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URL</a:t>
            </a:r>
            <a:r>
              <a:rPr lang="ja-JP" altLang="en-US" sz="2000" spc="1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 ： </a:t>
            </a:r>
            <a:r>
              <a:rPr lang="en-US" altLang="ja-JP" sz="2000" spc="100" dirty="0">
                <a:latin typeface="BIZ UDゴシック" panose="020B0400000000000000" pitchFamily="49" charset="-128"/>
                <a:ea typeface="BIZ UDゴシック" panose="020B0400000000000000" pitchFamily="49" charset="-128"/>
                <a:hlinkClick r:id="rId4"/>
              </a:rPr>
              <a:t>https://www.ytmirai.co.jp/</a:t>
            </a:r>
            <a:endParaRPr lang="en-US" altLang="ja-JP" sz="2000" spc="1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0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</a:t>
            </a:r>
            <a:endParaRPr lang="en-US" altLang="ja-JP" sz="20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4" name="正方形/長方形 3"/>
          <p:cNvSpPr>
            <a:spLocks noChangeArrowheads="1"/>
          </p:cNvSpPr>
          <p:nvPr/>
        </p:nvSpPr>
        <p:spPr bwMode="auto">
          <a:xfrm>
            <a:off x="1056147" y="194334"/>
            <a:ext cx="10080000" cy="360000"/>
          </a:xfrm>
          <a:prstGeom prst="rect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800" dirty="0">
                <a:solidFill>
                  <a:srgbClr val="FFFFFF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ショッピングタウンあいたい　　～ 問合せ先 ～</a:t>
            </a:r>
          </a:p>
        </p:txBody>
      </p:sp>
    </p:spTree>
    <p:extLst>
      <p:ext uri="{BB962C8B-B14F-4D97-AF65-F5344CB8AC3E}">
        <p14:creationId xmlns:p14="http://schemas.microsoft.com/office/powerpoint/2010/main" val="8895890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14566</TotalTime>
  <Words>302</Words>
  <Application>Microsoft Office PowerPoint</Application>
  <PresentationFormat>ワイド画面</PresentationFormat>
  <Paragraphs>99</Paragraphs>
  <Slides>4</Slides>
  <Notes>4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13" baseType="lpstr">
      <vt:lpstr>Adobe Fan Heiti Std B</vt:lpstr>
      <vt:lpstr>BIZ UDPゴシック</vt:lpstr>
      <vt:lpstr>BIZ UDゴシック</vt:lpstr>
      <vt:lpstr>HG丸ｺﾞｼｯｸM-PRO</vt:lpstr>
      <vt:lpstr>Microsoft YaHei Light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>株式会社横浜都市みらい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ショッピングタウンあいたい リニューアル計画</dc:title>
  <dc:creator>AutoBVT</dc:creator>
  <cp:lastModifiedBy>中畑 優</cp:lastModifiedBy>
  <cp:revision>650</cp:revision>
  <cp:lastPrinted>2022-03-17T08:35:07Z</cp:lastPrinted>
  <dcterms:created xsi:type="dcterms:W3CDTF">2016-04-14T04:48:04Z</dcterms:created>
  <dcterms:modified xsi:type="dcterms:W3CDTF">2024-07-31T00:00:22Z</dcterms:modified>
</cp:coreProperties>
</file>