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52" r:id="rId2"/>
    <p:sldId id="353" r:id="rId3"/>
    <p:sldId id="354" r:id="rId4"/>
    <p:sldId id="349" r:id="rId5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2C6B7"/>
    <a:srgbClr val="B0CC72"/>
    <a:srgbClr val="D2E3EF"/>
    <a:srgbClr val="DFECF7"/>
    <a:srgbClr val="E7E0C7"/>
    <a:srgbClr val="E0E7EB"/>
    <a:srgbClr val="FF7C80"/>
    <a:srgbClr val="FF6699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7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1" y="1"/>
            <a:ext cx="2950529" cy="497524"/>
          </a:xfrm>
          <a:prstGeom prst="rect">
            <a:avLst/>
          </a:prstGeom>
        </p:spPr>
        <p:txBody>
          <a:bodyPr vert="horz" lIns="91442" tIns="45724" rIns="91442" bIns="4572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085" y="1"/>
            <a:ext cx="2950529" cy="497524"/>
          </a:xfrm>
          <a:prstGeom prst="rect">
            <a:avLst/>
          </a:prstGeom>
        </p:spPr>
        <p:txBody>
          <a:bodyPr vert="horz" lIns="91442" tIns="45724" rIns="91442" bIns="45724" rtlCol="0"/>
          <a:lstStyle>
            <a:lvl1pPr algn="r">
              <a:defRPr sz="1200"/>
            </a:lvl1pPr>
          </a:lstStyle>
          <a:p>
            <a:fld id="{0D7A2528-A318-40E6-8BBA-57C26B828F5F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1" y="9441815"/>
            <a:ext cx="2950529" cy="497524"/>
          </a:xfrm>
          <a:prstGeom prst="rect">
            <a:avLst/>
          </a:prstGeom>
        </p:spPr>
        <p:txBody>
          <a:bodyPr vert="horz" lIns="91442" tIns="45724" rIns="91442" bIns="4572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085" y="9441815"/>
            <a:ext cx="2950529" cy="497524"/>
          </a:xfrm>
          <a:prstGeom prst="rect">
            <a:avLst/>
          </a:prstGeom>
        </p:spPr>
        <p:txBody>
          <a:bodyPr vert="horz" lIns="91442" tIns="45724" rIns="91442" bIns="45724" rtlCol="0" anchor="b"/>
          <a:lstStyle>
            <a:lvl1pPr algn="r">
              <a:defRPr sz="1200"/>
            </a:lvl1pPr>
          </a:lstStyle>
          <a:p>
            <a:fld id="{25AC57BA-267B-4A4D-B057-46A906EFD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87704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3" y="8"/>
            <a:ext cx="2949786" cy="498693"/>
          </a:xfrm>
          <a:prstGeom prst="rect">
            <a:avLst/>
          </a:prstGeom>
        </p:spPr>
        <p:txBody>
          <a:bodyPr vert="horz" lIns="91442" tIns="45724" rIns="91442" bIns="4572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51" y="8"/>
            <a:ext cx="2949786" cy="498693"/>
          </a:xfrm>
          <a:prstGeom prst="rect">
            <a:avLst/>
          </a:prstGeom>
        </p:spPr>
        <p:txBody>
          <a:bodyPr vert="horz" lIns="91442" tIns="45724" rIns="91442" bIns="45724" rtlCol="0"/>
          <a:lstStyle>
            <a:lvl1pPr algn="r">
              <a:defRPr sz="1200"/>
            </a:lvl1pPr>
          </a:lstStyle>
          <a:p>
            <a:fld id="{71B75BBC-CAE1-4149-BACB-AF84ED3400B0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2" tIns="45724" rIns="91442" bIns="457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18"/>
            <a:ext cx="5445760" cy="3913615"/>
          </a:xfrm>
          <a:prstGeom prst="rect">
            <a:avLst/>
          </a:prstGeom>
        </p:spPr>
        <p:txBody>
          <a:bodyPr vert="horz" lIns="91442" tIns="45724" rIns="91442" bIns="4572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3" y="9440649"/>
            <a:ext cx="2949786" cy="498692"/>
          </a:xfrm>
          <a:prstGeom prst="rect">
            <a:avLst/>
          </a:prstGeom>
        </p:spPr>
        <p:txBody>
          <a:bodyPr vert="horz" lIns="91442" tIns="45724" rIns="91442" bIns="4572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51" y="9440649"/>
            <a:ext cx="2949786" cy="498692"/>
          </a:xfrm>
          <a:prstGeom prst="rect">
            <a:avLst/>
          </a:prstGeom>
        </p:spPr>
        <p:txBody>
          <a:bodyPr vert="horz" lIns="91442" tIns="45724" rIns="91442" bIns="45724" rtlCol="0" anchor="b"/>
          <a:lstStyle>
            <a:lvl1pPr algn="r">
              <a:defRPr sz="1200"/>
            </a:lvl1pPr>
          </a:lstStyle>
          <a:p>
            <a:fld id="{9D407E4A-DF5E-4BB3-86D9-9F85F4DE3A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9104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ノート プレースホル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424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1819" indent="-285317" defTabSz="911424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39674" indent="-228252" defTabSz="911424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596179" indent="-228252" defTabSz="911424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2682" indent="-228252" defTabSz="911424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09186" indent="-228252" defTabSz="911424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65691" indent="-228252" defTabSz="911424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2194" indent="-228252" defTabSz="911424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78697" indent="-228252" defTabSz="911424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7ED82A48-2422-4C95-9011-1D196A9695E7}" type="slidenum">
              <a:rPr lang="ja-JP" altLang="en-US" smtClean="0"/>
              <a:pPr>
                <a:spcBef>
                  <a:spcPct val="0"/>
                </a:spcBef>
              </a:pPr>
              <a:t>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7264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07E4A-DF5E-4BB3-86D9-9F85F4DE3A6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8984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407E4A-DF5E-4BB3-86D9-9F85F4DE3A6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3501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07E4A-DF5E-4BB3-86D9-9F85F4DE3A67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8441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8683-3D21-4B91-85E1-C1A72CA566A5}" type="datetime1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1791-5725-4FB1-96B9-2C33E400BE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907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5E73-0F66-4441-9907-4A05C14DF161}" type="datetime1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1791-5725-4FB1-96B9-2C33E400BE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9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5440-1227-4E1F-B491-2A741FBD665E}" type="datetime1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1791-5725-4FB1-96B9-2C33E400BE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44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8F63-7FF6-4AAE-B9C2-BE15464F5223}" type="datetime1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1791-5725-4FB1-96B9-2C33E400BE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531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434E-E758-44AC-BE27-3EE62DC40CD1}" type="datetime1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1791-5725-4FB1-96B9-2C33E400BE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19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54E7-7819-494E-9D08-E6EEC6144A68}" type="datetime1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1791-5725-4FB1-96B9-2C33E400BE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024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9A1F-EFF5-433E-B42B-8707EF772D33}" type="datetime1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1791-5725-4FB1-96B9-2C33E400BE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117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D54D-E3FB-4B86-8F99-560B45DBEC7A}" type="datetime1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1791-5725-4FB1-96B9-2C33E400BE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69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8AC5-292F-4EB4-BE35-D0F07535C4B9}" type="datetime1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1791-5725-4FB1-96B9-2C33E400BE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541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A7AFC-71BA-4965-99C8-1B3C339E82D2}" type="datetime1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1791-5725-4FB1-96B9-2C33E400BE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653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C42B-D066-4B4C-92DC-1FBBAC31A59D}" type="datetime1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1791-5725-4FB1-96B9-2C33E400BE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622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607B2-5350-4B6F-B874-DE416C771507}" type="datetime1">
              <a:rPr kumimoji="1" lang="ja-JP" altLang="en-US" smtClean="0"/>
              <a:t>2025/8/12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31791-5725-4FB1-96B9-2C33E400BEF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83440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emf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emf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4.emf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11" Type="http://schemas.openxmlformats.org/officeDocument/2006/relationships/image" Target="../media/image30.png"/><Relationship Id="rId5" Type="http://schemas.openxmlformats.org/officeDocument/2006/relationships/image" Target="../media/image11.png"/><Relationship Id="rId10" Type="http://schemas.openxmlformats.org/officeDocument/2006/relationships/image" Target="../media/image29.png"/><Relationship Id="rId4" Type="http://schemas.openxmlformats.org/officeDocument/2006/relationships/image" Target="../media/image25.emf"/><Relationship Id="rId9" Type="http://schemas.openxmlformats.org/officeDocument/2006/relationships/image" Target="../media/image2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39.png"/><Relationship Id="rId3" Type="http://schemas.openxmlformats.org/officeDocument/2006/relationships/image" Target="../media/image31.emf"/><Relationship Id="rId7" Type="http://schemas.openxmlformats.org/officeDocument/2006/relationships/image" Target="../media/image35.png"/><Relationship Id="rId12" Type="http://schemas.openxmlformats.org/officeDocument/2006/relationships/image" Target="../media/image3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11" Type="http://schemas.openxmlformats.org/officeDocument/2006/relationships/image" Target="../media/image11.png"/><Relationship Id="rId5" Type="http://schemas.openxmlformats.org/officeDocument/2006/relationships/image" Target="../media/image33.png"/><Relationship Id="rId10" Type="http://schemas.openxmlformats.org/officeDocument/2006/relationships/image" Target="../media/image19.png"/><Relationship Id="rId4" Type="http://schemas.openxmlformats.org/officeDocument/2006/relationships/image" Target="../media/image32.emf"/><Relationship Id="rId9" Type="http://schemas.openxmlformats.org/officeDocument/2006/relationships/image" Target="../media/image37.png"/><Relationship Id="rId14" Type="http://schemas.openxmlformats.org/officeDocument/2006/relationships/image" Target="../media/image4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-ytm.leasing@ytmirai.co.j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tmirai.co.jp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正方形/長方形 6"/>
          <p:cNvSpPr>
            <a:spLocks noChangeArrowheads="1"/>
          </p:cNvSpPr>
          <p:nvPr/>
        </p:nvSpPr>
        <p:spPr bwMode="auto">
          <a:xfrm>
            <a:off x="1057807" y="193849"/>
            <a:ext cx="10080000" cy="360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ショッピングタウンあいたい　　～ フロア図　</a:t>
            </a:r>
            <a:r>
              <a:rPr lang="en-US" altLang="ja-JP" sz="1800" dirty="0"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1,2</a:t>
            </a:r>
            <a:r>
              <a:rPr lang="ja-JP" altLang="en-US" sz="1800" dirty="0"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階 ～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1494364" y="3213951"/>
            <a:ext cx="6881989" cy="3460653"/>
            <a:chOff x="1494364" y="3218714"/>
            <a:chExt cx="6881989" cy="3460653"/>
          </a:xfrm>
        </p:grpSpPr>
        <p:pic>
          <p:nvPicPr>
            <p:cNvPr id="23" name="図 22"/>
            <p:cNvPicPr>
              <a:picLocks noChangeAspect="1"/>
            </p:cNvPicPr>
            <p:nvPr/>
          </p:nvPicPr>
          <p:blipFill rotWithShape="1">
            <a:blip r:embed="rId3"/>
            <a:srcRect t="6316" b="2910"/>
            <a:stretch/>
          </p:blipFill>
          <p:spPr>
            <a:xfrm>
              <a:off x="1494364" y="3218714"/>
              <a:ext cx="6881989" cy="1918558"/>
            </a:xfrm>
            <a:prstGeom prst="rect">
              <a:avLst/>
            </a:prstGeom>
          </p:spPr>
        </p:pic>
        <p:pic>
          <p:nvPicPr>
            <p:cNvPr id="29" name="図 28"/>
            <p:cNvPicPr>
              <a:picLocks noChangeAspect="1"/>
            </p:cNvPicPr>
            <p:nvPr/>
          </p:nvPicPr>
          <p:blipFill rotWithShape="1">
            <a:blip r:embed="rId4"/>
            <a:srcRect l="1258" t="2942" r="3937" b="3667"/>
            <a:stretch/>
          </p:blipFill>
          <p:spPr>
            <a:xfrm>
              <a:off x="1685365" y="5011927"/>
              <a:ext cx="6490447" cy="1667440"/>
            </a:xfrm>
            <a:prstGeom prst="rect">
              <a:avLst/>
            </a:prstGeom>
          </p:spPr>
        </p:pic>
        <p:pic>
          <p:nvPicPr>
            <p:cNvPr id="28" name="図 27"/>
            <p:cNvPicPr>
              <a:picLocks noChangeAspect="1"/>
            </p:cNvPicPr>
            <p:nvPr/>
          </p:nvPicPr>
          <p:blipFill rotWithShape="1">
            <a:blip r:embed="rId5"/>
            <a:srcRect t="30504"/>
            <a:stretch/>
          </p:blipFill>
          <p:spPr>
            <a:xfrm>
              <a:off x="1685271" y="6289662"/>
              <a:ext cx="6488574" cy="389705"/>
            </a:xfrm>
            <a:prstGeom prst="rect">
              <a:avLst/>
            </a:prstGeom>
          </p:spPr>
        </p:pic>
      </p:grpSp>
      <p:grpSp>
        <p:nvGrpSpPr>
          <p:cNvPr id="43" name="グループ化 42"/>
          <p:cNvGrpSpPr/>
          <p:nvPr/>
        </p:nvGrpSpPr>
        <p:grpSpPr>
          <a:xfrm>
            <a:off x="1057964" y="3003593"/>
            <a:ext cx="10080000" cy="408623"/>
            <a:chOff x="1156579" y="3493676"/>
            <a:chExt cx="10080000" cy="408623"/>
          </a:xfrm>
        </p:grpSpPr>
        <p:cxnSp>
          <p:nvCxnSpPr>
            <p:cNvPr id="44" name="直線コネクタ 43"/>
            <p:cNvCxnSpPr/>
            <p:nvPr/>
          </p:nvCxnSpPr>
          <p:spPr>
            <a:xfrm flipV="1">
              <a:off x="1156579" y="3493676"/>
              <a:ext cx="10080000" cy="0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角丸四角形 45"/>
            <p:cNvSpPr/>
            <p:nvPr/>
          </p:nvSpPr>
          <p:spPr>
            <a:xfrm>
              <a:off x="1156579" y="3493676"/>
              <a:ext cx="872801" cy="40862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ctr"/>
              <a:r>
                <a:rPr lang="ja-JP" altLang="en-US" dirty="0"/>
                <a:t>　</a:t>
              </a:r>
              <a:r>
                <a:rPr lang="en-US" altLang="ja-JP" dirty="0"/>
                <a:t>2</a:t>
              </a:r>
              <a:r>
                <a:rPr kumimoji="1" lang="ja-JP" altLang="en-US" dirty="0"/>
                <a:t>階　</a:t>
              </a:r>
            </a:p>
          </p:txBody>
        </p:sp>
      </p:grpSp>
      <p:pic>
        <p:nvPicPr>
          <p:cNvPr id="47" name="図 46"/>
          <p:cNvPicPr>
            <a:picLocks noChangeAspect="1"/>
          </p:cNvPicPr>
          <p:nvPr/>
        </p:nvPicPr>
        <p:blipFill rotWithShape="1">
          <a:blip r:embed="rId6"/>
          <a:srcRect t="15213"/>
          <a:stretch/>
        </p:blipFill>
        <p:spPr>
          <a:xfrm>
            <a:off x="1521275" y="968368"/>
            <a:ext cx="6930563" cy="1892937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3312863" y="1773599"/>
            <a:ext cx="720000" cy="180000"/>
          </a:xfrm>
          <a:prstGeom prst="rect">
            <a:avLst/>
          </a:prstGeom>
          <a:solidFill>
            <a:srgbClr val="B0CC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V="1">
            <a:off x="8716780" y="5254435"/>
            <a:ext cx="525780" cy="198903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8641080" y="5239195"/>
            <a:ext cx="11201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ファミリーマート</a:t>
            </a:r>
          </a:p>
        </p:txBody>
      </p:sp>
      <p:grpSp>
        <p:nvGrpSpPr>
          <p:cNvPr id="11363" name="グループ化 11362"/>
          <p:cNvGrpSpPr/>
          <p:nvPr/>
        </p:nvGrpSpPr>
        <p:grpSpPr>
          <a:xfrm>
            <a:off x="8453344" y="4527551"/>
            <a:ext cx="2686144" cy="1789113"/>
            <a:chOff x="8453344" y="4527551"/>
            <a:chExt cx="2686144" cy="1789113"/>
          </a:xfrm>
        </p:grpSpPr>
        <p:sp>
          <p:nvSpPr>
            <p:cNvPr id="9" name="AutoShape 3"/>
            <p:cNvSpPr>
              <a:spLocks noChangeAspect="1" noChangeArrowheads="1" noTextEdit="1"/>
            </p:cNvSpPr>
            <p:nvPr/>
          </p:nvSpPr>
          <p:spPr bwMode="auto">
            <a:xfrm>
              <a:off x="8455026" y="4527551"/>
              <a:ext cx="2682875" cy="178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8453344" y="4632326"/>
              <a:ext cx="2684463" cy="1684338"/>
            </a:xfrm>
            <a:custGeom>
              <a:avLst/>
              <a:gdLst>
                <a:gd name="T0" fmla="*/ 1382 w 1382"/>
                <a:gd name="T1" fmla="*/ 868 h 893"/>
                <a:gd name="T2" fmla="*/ 1288 w 1382"/>
                <a:gd name="T3" fmla="*/ 893 h 893"/>
                <a:gd name="T4" fmla="*/ 94 w 1382"/>
                <a:gd name="T5" fmla="*/ 893 h 893"/>
                <a:gd name="T6" fmla="*/ 0 w 1382"/>
                <a:gd name="T7" fmla="*/ 868 h 893"/>
                <a:gd name="T8" fmla="*/ 0 w 1382"/>
                <a:gd name="T9" fmla="*/ 24 h 893"/>
                <a:gd name="T10" fmla="*/ 94 w 1382"/>
                <a:gd name="T11" fmla="*/ 0 h 893"/>
                <a:gd name="T12" fmla="*/ 1288 w 1382"/>
                <a:gd name="T13" fmla="*/ 0 h 893"/>
                <a:gd name="T14" fmla="*/ 1382 w 1382"/>
                <a:gd name="T15" fmla="*/ 24 h 893"/>
                <a:gd name="T16" fmla="*/ 1382 w 1382"/>
                <a:gd name="T17" fmla="*/ 868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82" h="893">
                  <a:moveTo>
                    <a:pt x="1382" y="868"/>
                  </a:moveTo>
                  <a:cubicBezTo>
                    <a:pt x="1382" y="881"/>
                    <a:pt x="1340" y="893"/>
                    <a:pt x="1288" y="893"/>
                  </a:cubicBezTo>
                  <a:cubicBezTo>
                    <a:pt x="94" y="893"/>
                    <a:pt x="94" y="893"/>
                    <a:pt x="94" y="893"/>
                  </a:cubicBezTo>
                  <a:cubicBezTo>
                    <a:pt x="42" y="893"/>
                    <a:pt x="0" y="881"/>
                    <a:pt x="0" y="868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11"/>
                    <a:pt x="42" y="0"/>
                    <a:pt x="94" y="0"/>
                  </a:cubicBezTo>
                  <a:cubicBezTo>
                    <a:pt x="1288" y="0"/>
                    <a:pt x="1288" y="0"/>
                    <a:pt x="1288" y="0"/>
                  </a:cubicBezTo>
                  <a:cubicBezTo>
                    <a:pt x="1340" y="0"/>
                    <a:pt x="1382" y="11"/>
                    <a:pt x="1382" y="24"/>
                  </a:cubicBezTo>
                  <a:lnTo>
                    <a:pt x="1382" y="868"/>
                  </a:lnTo>
                  <a:close/>
                </a:path>
              </a:pathLst>
            </a:custGeom>
            <a:solidFill>
              <a:srgbClr val="FEF4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" name="Freeform 6"/>
            <p:cNvSpPr>
              <a:spLocks noEditPoints="1"/>
            </p:cNvSpPr>
            <p:nvPr/>
          </p:nvSpPr>
          <p:spPr bwMode="auto">
            <a:xfrm>
              <a:off x="8586788" y="4683126"/>
              <a:ext cx="96838" cy="93663"/>
            </a:xfrm>
            <a:custGeom>
              <a:avLst/>
              <a:gdLst>
                <a:gd name="T0" fmla="*/ 14 w 51"/>
                <a:gd name="T1" fmla="*/ 0 h 50"/>
                <a:gd name="T2" fmla="*/ 23 w 51"/>
                <a:gd name="T3" fmla="*/ 0 h 50"/>
                <a:gd name="T4" fmla="*/ 23 w 51"/>
                <a:gd name="T5" fmla="*/ 4 h 50"/>
                <a:gd name="T6" fmla="*/ 48 w 51"/>
                <a:gd name="T7" fmla="*/ 4 h 50"/>
                <a:gd name="T8" fmla="*/ 48 w 51"/>
                <a:gd name="T9" fmla="*/ 13 h 50"/>
                <a:gd name="T10" fmla="*/ 22 w 51"/>
                <a:gd name="T11" fmla="*/ 13 h 50"/>
                <a:gd name="T12" fmla="*/ 22 w 51"/>
                <a:gd name="T13" fmla="*/ 16 h 50"/>
                <a:gd name="T14" fmla="*/ 28 w 51"/>
                <a:gd name="T15" fmla="*/ 16 h 50"/>
                <a:gd name="T16" fmla="*/ 51 w 51"/>
                <a:gd name="T17" fmla="*/ 33 h 50"/>
                <a:gd name="T18" fmla="*/ 28 w 51"/>
                <a:gd name="T19" fmla="*/ 50 h 50"/>
                <a:gd name="T20" fmla="*/ 25 w 51"/>
                <a:gd name="T21" fmla="*/ 42 h 50"/>
                <a:gd name="T22" fmla="*/ 37 w 51"/>
                <a:gd name="T23" fmla="*/ 40 h 50"/>
                <a:gd name="T24" fmla="*/ 42 w 51"/>
                <a:gd name="T25" fmla="*/ 32 h 50"/>
                <a:gd name="T26" fmla="*/ 35 w 51"/>
                <a:gd name="T27" fmla="*/ 24 h 50"/>
                <a:gd name="T28" fmla="*/ 12 w 51"/>
                <a:gd name="T29" fmla="*/ 47 h 50"/>
                <a:gd name="T30" fmla="*/ 0 w 51"/>
                <a:gd name="T31" fmla="*/ 36 h 50"/>
                <a:gd name="T32" fmla="*/ 14 w 51"/>
                <a:gd name="T33" fmla="*/ 19 h 50"/>
                <a:gd name="T34" fmla="*/ 14 w 51"/>
                <a:gd name="T35" fmla="*/ 13 h 50"/>
                <a:gd name="T36" fmla="*/ 3 w 51"/>
                <a:gd name="T37" fmla="*/ 13 h 50"/>
                <a:gd name="T38" fmla="*/ 3 w 51"/>
                <a:gd name="T39" fmla="*/ 4 h 50"/>
                <a:gd name="T40" fmla="*/ 14 w 51"/>
                <a:gd name="T41" fmla="*/ 4 h 50"/>
                <a:gd name="T42" fmla="*/ 14 w 51"/>
                <a:gd name="T43" fmla="*/ 0 h 50"/>
                <a:gd name="T44" fmla="*/ 28 w 51"/>
                <a:gd name="T45" fmla="*/ 23 h 50"/>
                <a:gd name="T46" fmla="*/ 23 w 51"/>
                <a:gd name="T47" fmla="*/ 24 h 50"/>
                <a:gd name="T48" fmla="*/ 24 w 51"/>
                <a:gd name="T49" fmla="*/ 32 h 50"/>
                <a:gd name="T50" fmla="*/ 28 w 51"/>
                <a:gd name="T51" fmla="*/ 23 h 50"/>
                <a:gd name="T52" fmla="*/ 14 w 51"/>
                <a:gd name="T53" fmla="*/ 27 h 50"/>
                <a:gd name="T54" fmla="*/ 9 w 51"/>
                <a:gd name="T55" fmla="*/ 35 h 50"/>
                <a:gd name="T56" fmla="*/ 13 w 51"/>
                <a:gd name="T57" fmla="*/ 40 h 50"/>
                <a:gd name="T58" fmla="*/ 17 w 51"/>
                <a:gd name="T59" fmla="*/ 38 h 50"/>
                <a:gd name="T60" fmla="*/ 14 w 51"/>
                <a:gd name="T61" fmla="*/ 27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1" h="50">
                  <a:moveTo>
                    <a:pt x="14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3" y="4"/>
                    <a:pt x="23" y="4"/>
                    <a:pt x="23" y="4"/>
                  </a:cubicBezTo>
                  <a:cubicBezTo>
                    <a:pt x="48" y="4"/>
                    <a:pt x="48" y="4"/>
                    <a:pt x="48" y="4"/>
                  </a:cubicBezTo>
                  <a:cubicBezTo>
                    <a:pt x="48" y="13"/>
                    <a:pt x="48" y="13"/>
                    <a:pt x="48" y="13"/>
                  </a:cubicBezTo>
                  <a:cubicBezTo>
                    <a:pt x="22" y="13"/>
                    <a:pt x="22" y="13"/>
                    <a:pt x="22" y="13"/>
                  </a:cubicBezTo>
                  <a:cubicBezTo>
                    <a:pt x="22" y="14"/>
                    <a:pt x="22" y="15"/>
                    <a:pt x="22" y="16"/>
                  </a:cubicBezTo>
                  <a:cubicBezTo>
                    <a:pt x="23" y="16"/>
                    <a:pt x="25" y="16"/>
                    <a:pt x="28" y="16"/>
                  </a:cubicBezTo>
                  <a:cubicBezTo>
                    <a:pt x="41" y="16"/>
                    <a:pt x="51" y="22"/>
                    <a:pt x="51" y="33"/>
                  </a:cubicBezTo>
                  <a:cubicBezTo>
                    <a:pt x="51" y="49"/>
                    <a:pt x="33" y="50"/>
                    <a:pt x="28" y="50"/>
                  </a:cubicBezTo>
                  <a:cubicBezTo>
                    <a:pt x="25" y="42"/>
                    <a:pt x="25" y="42"/>
                    <a:pt x="25" y="42"/>
                  </a:cubicBezTo>
                  <a:cubicBezTo>
                    <a:pt x="32" y="42"/>
                    <a:pt x="34" y="42"/>
                    <a:pt x="37" y="40"/>
                  </a:cubicBezTo>
                  <a:cubicBezTo>
                    <a:pt x="40" y="39"/>
                    <a:pt x="42" y="36"/>
                    <a:pt x="42" y="32"/>
                  </a:cubicBezTo>
                  <a:cubicBezTo>
                    <a:pt x="42" y="32"/>
                    <a:pt x="42" y="26"/>
                    <a:pt x="35" y="24"/>
                  </a:cubicBezTo>
                  <a:cubicBezTo>
                    <a:pt x="33" y="34"/>
                    <a:pt x="23" y="47"/>
                    <a:pt x="12" y="47"/>
                  </a:cubicBezTo>
                  <a:cubicBezTo>
                    <a:pt x="2" y="47"/>
                    <a:pt x="0" y="40"/>
                    <a:pt x="0" y="36"/>
                  </a:cubicBezTo>
                  <a:cubicBezTo>
                    <a:pt x="0" y="27"/>
                    <a:pt x="8" y="21"/>
                    <a:pt x="14" y="19"/>
                  </a:cubicBezTo>
                  <a:cubicBezTo>
                    <a:pt x="14" y="16"/>
                    <a:pt x="14" y="14"/>
                    <a:pt x="14" y="13"/>
                  </a:cubicBezTo>
                  <a:cubicBezTo>
                    <a:pt x="3" y="13"/>
                    <a:pt x="3" y="13"/>
                    <a:pt x="3" y="1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14" y="4"/>
                    <a:pt x="14" y="4"/>
                    <a:pt x="14" y="4"/>
                  </a:cubicBezTo>
                  <a:lnTo>
                    <a:pt x="14" y="0"/>
                  </a:lnTo>
                  <a:close/>
                  <a:moveTo>
                    <a:pt x="28" y="23"/>
                  </a:moveTo>
                  <a:cubicBezTo>
                    <a:pt x="26" y="23"/>
                    <a:pt x="25" y="23"/>
                    <a:pt x="23" y="24"/>
                  </a:cubicBezTo>
                  <a:cubicBezTo>
                    <a:pt x="23" y="26"/>
                    <a:pt x="23" y="29"/>
                    <a:pt x="24" y="32"/>
                  </a:cubicBezTo>
                  <a:cubicBezTo>
                    <a:pt x="26" y="28"/>
                    <a:pt x="27" y="26"/>
                    <a:pt x="28" y="23"/>
                  </a:cubicBezTo>
                  <a:moveTo>
                    <a:pt x="14" y="27"/>
                  </a:moveTo>
                  <a:cubicBezTo>
                    <a:pt x="13" y="28"/>
                    <a:pt x="9" y="31"/>
                    <a:pt x="9" y="35"/>
                  </a:cubicBezTo>
                  <a:cubicBezTo>
                    <a:pt x="9" y="36"/>
                    <a:pt x="9" y="40"/>
                    <a:pt x="13" y="40"/>
                  </a:cubicBezTo>
                  <a:cubicBezTo>
                    <a:pt x="13" y="40"/>
                    <a:pt x="15" y="39"/>
                    <a:pt x="17" y="38"/>
                  </a:cubicBezTo>
                  <a:cubicBezTo>
                    <a:pt x="16" y="36"/>
                    <a:pt x="15" y="32"/>
                    <a:pt x="14" y="27"/>
                  </a:cubicBezTo>
                </a:path>
              </a:pathLst>
            </a:cu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Freeform 7"/>
            <p:cNvSpPr>
              <a:spLocks noEditPoints="1"/>
            </p:cNvSpPr>
            <p:nvPr/>
          </p:nvSpPr>
          <p:spPr bwMode="auto">
            <a:xfrm>
              <a:off x="8696326" y="4686301"/>
              <a:ext cx="95250" cy="88900"/>
            </a:xfrm>
            <a:custGeom>
              <a:avLst/>
              <a:gdLst>
                <a:gd name="T0" fmla="*/ 10 w 50"/>
                <a:gd name="T1" fmla="*/ 1 h 47"/>
                <a:gd name="T2" fmla="*/ 9 w 50"/>
                <a:gd name="T3" fmla="*/ 19 h 47"/>
                <a:gd name="T4" fmla="*/ 14 w 50"/>
                <a:gd name="T5" fmla="*/ 36 h 47"/>
                <a:gd name="T6" fmla="*/ 21 w 50"/>
                <a:gd name="T7" fmla="*/ 26 h 47"/>
                <a:gd name="T8" fmla="*/ 28 w 50"/>
                <a:gd name="T9" fmla="*/ 30 h 47"/>
                <a:gd name="T10" fmla="*/ 13 w 50"/>
                <a:gd name="T11" fmla="*/ 47 h 47"/>
                <a:gd name="T12" fmla="*/ 0 w 50"/>
                <a:gd name="T13" fmla="*/ 18 h 47"/>
                <a:gd name="T14" fmla="*/ 1 w 50"/>
                <a:gd name="T15" fmla="*/ 0 h 47"/>
                <a:gd name="T16" fmla="*/ 10 w 50"/>
                <a:gd name="T17" fmla="*/ 1 h 47"/>
                <a:gd name="T18" fmla="*/ 40 w 50"/>
                <a:gd name="T19" fmla="*/ 41 h 47"/>
                <a:gd name="T20" fmla="*/ 40 w 50"/>
                <a:gd name="T21" fmla="*/ 37 h 47"/>
                <a:gd name="T22" fmla="*/ 30 w 50"/>
                <a:gd name="T23" fmla="*/ 6 h 47"/>
                <a:gd name="T24" fmla="*/ 38 w 50"/>
                <a:gd name="T25" fmla="*/ 2 h 47"/>
                <a:gd name="T26" fmla="*/ 50 w 50"/>
                <a:gd name="T27" fmla="*/ 41 h 47"/>
                <a:gd name="T28" fmla="*/ 40 w 50"/>
                <a:gd name="T29" fmla="*/ 4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0" h="47">
                  <a:moveTo>
                    <a:pt x="10" y="1"/>
                  </a:moveTo>
                  <a:cubicBezTo>
                    <a:pt x="9" y="7"/>
                    <a:pt x="9" y="13"/>
                    <a:pt x="9" y="19"/>
                  </a:cubicBezTo>
                  <a:cubicBezTo>
                    <a:pt x="9" y="24"/>
                    <a:pt x="9" y="36"/>
                    <a:pt x="14" y="36"/>
                  </a:cubicBezTo>
                  <a:cubicBezTo>
                    <a:pt x="17" y="36"/>
                    <a:pt x="19" y="30"/>
                    <a:pt x="21" y="26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26" y="35"/>
                    <a:pt x="22" y="47"/>
                    <a:pt x="13" y="47"/>
                  </a:cubicBezTo>
                  <a:cubicBezTo>
                    <a:pt x="1" y="47"/>
                    <a:pt x="0" y="27"/>
                    <a:pt x="0" y="18"/>
                  </a:cubicBezTo>
                  <a:cubicBezTo>
                    <a:pt x="0" y="12"/>
                    <a:pt x="0" y="5"/>
                    <a:pt x="1" y="0"/>
                  </a:cubicBezTo>
                  <a:lnTo>
                    <a:pt x="10" y="1"/>
                  </a:lnTo>
                  <a:close/>
                  <a:moveTo>
                    <a:pt x="40" y="41"/>
                  </a:moveTo>
                  <a:cubicBezTo>
                    <a:pt x="40" y="40"/>
                    <a:pt x="40" y="39"/>
                    <a:pt x="40" y="37"/>
                  </a:cubicBezTo>
                  <a:cubicBezTo>
                    <a:pt x="40" y="18"/>
                    <a:pt x="34" y="9"/>
                    <a:pt x="30" y="6"/>
                  </a:cubicBezTo>
                  <a:cubicBezTo>
                    <a:pt x="38" y="2"/>
                    <a:pt x="38" y="2"/>
                    <a:pt x="38" y="2"/>
                  </a:cubicBezTo>
                  <a:cubicBezTo>
                    <a:pt x="43" y="7"/>
                    <a:pt x="50" y="15"/>
                    <a:pt x="50" y="41"/>
                  </a:cubicBezTo>
                  <a:lnTo>
                    <a:pt x="40" y="41"/>
                  </a:lnTo>
                  <a:close/>
                </a:path>
              </a:pathLst>
            </a:cu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8802688" y="4683126"/>
              <a:ext cx="93663" cy="93663"/>
            </a:xfrm>
            <a:custGeom>
              <a:avLst/>
              <a:gdLst>
                <a:gd name="T0" fmla="*/ 20 w 50"/>
                <a:gd name="T1" fmla="*/ 0 h 50"/>
                <a:gd name="T2" fmla="*/ 19 w 50"/>
                <a:gd name="T3" fmla="*/ 6 h 50"/>
                <a:gd name="T4" fmla="*/ 32 w 50"/>
                <a:gd name="T5" fmla="*/ 6 h 50"/>
                <a:gd name="T6" fmla="*/ 32 w 50"/>
                <a:gd name="T7" fmla="*/ 15 h 50"/>
                <a:gd name="T8" fmla="*/ 18 w 50"/>
                <a:gd name="T9" fmla="*/ 15 h 50"/>
                <a:gd name="T10" fmla="*/ 9 w 50"/>
                <a:gd name="T11" fmla="*/ 50 h 50"/>
                <a:gd name="T12" fmla="*/ 0 w 50"/>
                <a:gd name="T13" fmla="*/ 47 h 50"/>
                <a:gd name="T14" fmla="*/ 9 w 50"/>
                <a:gd name="T15" fmla="*/ 15 h 50"/>
                <a:gd name="T16" fmla="*/ 1 w 50"/>
                <a:gd name="T17" fmla="*/ 15 h 50"/>
                <a:gd name="T18" fmla="*/ 1 w 50"/>
                <a:gd name="T19" fmla="*/ 6 h 50"/>
                <a:gd name="T20" fmla="*/ 10 w 50"/>
                <a:gd name="T21" fmla="*/ 6 h 50"/>
                <a:gd name="T22" fmla="*/ 10 w 50"/>
                <a:gd name="T23" fmla="*/ 0 h 50"/>
                <a:gd name="T24" fmla="*/ 20 w 50"/>
                <a:gd name="T25" fmla="*/ 0 h 50"/>
                <a:gd name="T26" fmla="*/ 49 w 50"/>
                <a:gd name="T27" fmla="*/ 23 h 50"/>
                <a:gd name="T28" fmla="*/ 43 w 50"/>
                <a:gd name="T29" fmla="*/ 23 h 50"/>
                <a:gd name="T30" fmla="*/ 28 w 50"/>
                <a:gd name="T31" fmla="*/ 25 h 50"/>
                <a:gd name="T32" fmla="*/ 25 w 50"/>
                <a:gd name="T33" fmla="*/ 18 h 50"/>
                <a:gd name="T34" fmla="*/ 49 w 50"/>
                <a:gd name="T35" fmla="*/ 14 h 50"/>
                <a:gd name="T36" fmla="*/ 49 w 50"/>
                <a:gd name="T37" fmla="*/ 23 h 50"/>
                <a:gd name="T38" fmla="*/ 31 w 50"/>
                <a:gd name="T39" fmla="*/ 33 h 50"/>
                <a:gd name="T40" fmla="*/ 29 w 50"/>
                <a:gd name="T41" fmla="*/ 38 h 50"/>
                <a:gd name="T42" fmla="*/ 38 w 50"/>
                <a:gd name="T43" fmla="*/ 41 h 50"/>
                <a:gd name="T44" fmla="*/ 50 w 50"/>
                <a:gd name="T45" fmla="*/ 41 h 50"/>
                <a:gd name="T46" fmla="*/ 50 w 50"/>
                <a:gd name="T47" fmla="*/ 50 h 50"/>
                <a:gd name="T48" fmla="*/ 42 w 50"/>
                <a:gd name="T49" fmla="*/ 50 h 50"/>
                <a:gd name="T50" fmla="*/ 26 w 50"/>
                <a:gd name="T51" fmla="*/ 48 h 50"/>
                <a:gd name="T52" fmla="*/ 20 w 50"/>
                <a:gd name="T53" fmla="*/ 39 h 50"/>
                <a:gd name="T54" fmla="*/ 25 w 50"/>
                <a:gd name="T55" fmla="*/ 29 h 50"/>
                <a:gd name="T56" fmla="*/ 31 w 50"/>
                <a:gd name="T57" fmla="*/ 33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" h="50">
                  <a:moveTo>
                    <a:pt x="20" y="0"/>
                  </a:moveTo>
                  <a:cubicBezTo>
                    <a:pt x="20" y="2"/>
                    <a:pt x="20" y="2"/>
                    <a:pt x="19" y="6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2" y="15"/>
                    <a:pt x="32" y="15"/>
                    <a:pt x="32" y="15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6" y="28"/>
                    <a:pt x="14" y="35"/>
                    <a:pt x="9" y="50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4" y="38"/>
                    <a:pt x="7" y="25"/>
                    <a:pt x="9" y="15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4"/>
                    <a:pt x="10" y="3"/>
                    <a:pt x="10" y="0"/>
                  </a:cubicBezTo>
                  <a:lnTo>
                    <a:pt x="20" y="0"/>
                  </a:lnTo>
                  <a:close/>
                  <a:moveTo>
                    <a:pt x="49" y="23"/>
                  </a:moveTo>
                  <a:cubicBezTo>
                    <a:pt x="47" y="23"/>
                    <a:pt x="46" y="23"/>
                    <a:pt x="43" y="23"/>
                  </a:cubicBezTo>
                  <a:cubicBezTo>
                    <a:pt x="35" y="23"/>
                    <a:pt x="31" y="24"/>
                    <a:pt x="28" y="25"/>
                  </a:cubicBezTo>
                  <a:cubicBezTo>
                    <a:pt x="25" y="18"/>
                    <a:pt x="25" y="18"/>
                    <a:pt x="25" y="18"/>
                  </a:cubicBezTo>
                  <a:cubicBezTo>
                    <a:pt x="30" y="15"/>
                    <a:pt x="37" y="14"/>
                    <a:pt x="49" y="14"/>
                  </a:cubicBezTo>
                  <a:lnTo>
                    <a:pt x="49" y="23"/>
                  </a:lnTo>
                  <a:close/>
                  <a:moveTo>
                    <a:pt x="31" y="33"/>
                  </a:moveTo>
                  <a:cubicBezTo>
                    <a:pt x="30" y="34"/>
                    <a:pt x="29" y="36"/>
                    <a:pt x="29" y="38"/>
                  </a:cubicBezTo>
                  <a:cubicBezTo>
                    <a:pt x="29" y="41"/>
                    <a:pt x="32" y="41"/>
                    <a:pt x="38" y="41"/>
                  </a:cubicBezTo>
                  <a:cubicBezTo>
                    <a:pt x="45" y="41"/>
                    <a:pt x="48" y="41"/>
                    <a:pt x="50" y="41"/>
                  </a:cubicBezTo>
                  <a:cubicBezTo>
                    <a:pt x="50" y="50"/>
                    <a:pt x="50" y="50"/>
                    <a:pt x="50" y="50"/>
                  </a:cubicBezTo>
                  <a:cubicBezTo>
                    <a:pt x="48" y="50"/>
                    <a:pt x="47" y="50"/>
                    <a:pt x="42" y="50"/>
                  </a:cubicBezTo>
                  <a:cubicBezTo>
                    <a:pt x="34" y="50"/>
                    <a:pt x="29" y="49"/>
                    <a:pt x="26" y="48"/>
                  </a:cubicBezTo>
                  <a:cubicBezTo>
                    <a:pt x="24" y="47"/>
                    <a:pt x="20" y="45"/>
                    <a:pt x="20" y="39"/>
                  </a:cubicBezTo>
                  <a:cubicBezTo>
                    <a:pt x="20" y="38"/>
                    <a:pt x="20" y="34"/>
                    <a:pt x="25" y="29"/>
                  </a:cubicBezTo>
                  <a:lnTo>
                    <a:pt x="31" y="33"/>
                  </a:lnTo>
                  <a:close/>
                </a:path>
              </a:pathLst>
            </a:cu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" name="Freeform 9"/>
            <p:cNvSpPr>
              <a:spLocks noEditPoints="1"/>
            </p:cNvSpPr>
            <p:nvPr/>
          </p:nvSpPr>
          <p:spPr bwMode="auto">
            <a:xfrm>
              <a:off x="8909051" y="4686301"/>
              <a:ext cx="96838" cy="88900"/>
            </a:xfrm>
            <a:custGeom>
              <a:avLst/>
              <a:gdLst>
                <a:gd name="T0" fmla="*/ 11 w 51"/>
                <a:gd name="T1" fmla="*/ 1 h 47"/>
                <a:gd name="T2" fmla="*/ 9 w 51"/>
                <a:gd name="T3" fmla="*/ 19 h 47"/>
                <a:gd name="T4" fmla="*/ 14 w 51"/>
                <a:gd name="T5" fmla="*/ 36 h 47"/>
                <a:gd name="T6" fmla="*/ 21 w 51"/>
                <a:gd name="T7" fmla="*/ 26 h 47"/>
                <a:gd name="T8" fmla="*/ 29 w 51"/>
                <a:gd name="T9" fmla="*/ 30 h 47"/>
                <a:gd name="T10" fmla="*/ 14 w 51"/>
                <a:gd name="T11" fmla="*/ 47 h 47"/>
                <a:gd name="T12" fmla="*/ 0 w 51"/>
                <a:gd name="T13" fmla="*/ 18 h 47"/>
                <a:gd name="T14" fmla="*/ 1 w 51"/>
                <a:gd name="T15" fmla="*/ 0 h 47"/>
                <a:gd name="T16" fmla="*/ 11 w 51"/>
                <a:gd name="T17" fmla="*/ 1 h 47"/>
                <a:gd name="T18" fmla="*/ 41 w 51"/>
                <a:gd name="T19" fmla="*/ 41 h 47"/>
                <a:gd name="T20" fmla="*/ 41 w 51"/>
                <a:gd name="T21" fmla="*/ 37 h 47"/>
                <a:gd name="T22" fmla="*/ 31 w 51"/>
                <a:gd name="T23" fmla="*/ 6 h 47"/>
                <a:gd name="T24" fmla="*/ 38 w 51"/>
                <a:gd name="T25" fmla="*/ 2 h 47"/>
                <a:gd name="T26" fmla="*/ 50 w 51"/>
                <a:gd name="T27" fmla="*/ 41 h 47"/>
                <a:gd name="T28" fmla="*/ 41 w 51"/>
                <a:gd name="T29" fmla="*/ 4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1" h="47">
                  <a:moveTo>
                    <a:pt x="11" y="1"/>
                  </a:moveTo>
                  <a:cubicBezTo>
                    <a:pt x="10" y="7"/>
                    <a:pt x="9" y="13"/>
                    <a:pt x="9" y="19"/>
                  </a:cubicBezTo>
                  <a:cubicBezTo>
                    <a:pt x="9" y="24"/>
                    <a:pt x="10" y="36"/>
                    <a:pt x="14" y="36"/>
                  </a:cubicBezTo>
                  <a:cubicBezTo>
                    <a:pt x="17" y="36"/>
                    <a:pt x="20" y="30"/>
                    <a:pt x="21" y="26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27" y="35"/>
                    <a:pt x="22" y="47"/>
                    <a:pt x="14" y="47"/>
                  </a:cubicBezTo>
                  <a:cubicBezTo>
                    <a:pt x="2" y="47"/>
                    <a:pt x="0" y="27"/>
                    <a:pt x="0" y="18"/>
                  </a:cubicBezTo>
                  <a:cubicBezTo>
                    <a:pt x="0" y="12"/>
                    <a:pt x="1" y="5"/>
                    <a:pt x="1" y="0"/>
                  </a:cubicBezTo>
                  <a:lnTo>
                    <a:pt x="11" y="1"/>
                  </a:lnTo>
                  <a:close/>
                  <a:moveTo>
                    <a:pt x="41" y="41"/>
                  </a:moveTo>
                  <a:cubicBezTo>
                    <a:pt x="41" y="40"/>
                    <a:pt x="41" y="39"/>
                    <a:pt x="41" y="37"/>
                  </a:cubicBezTo>
                  <a:cubicBezTo>
                    <a:pt x="41" y="18"/>
                    <a:pt x="34" y="9"/>
                    <a:pt x="31" y="6"/>
                  </a:cubicBezTo>
                  <a:cubicBezTo>
                    <a:pt x="38" y="2"/>
                    <a:pt x="38" y="2"/>
                    <a:pt x="38" y="2"/>
                  </a:cubicBezTo>
                  <a:cubicBezTo>
                    <a:pt x="43" y="7"/>
                    <a:pt x="51" y="15"/>
                    <a:pt x="50" y="41"/>
                  </a:cubicBezTo>
                  <a:lnTo>
                    <a:pt x="41" y="41"/>
                  </a:lnTo>
                  <a:close/>
                </a:path>
              </a:pathLst>
            </a:cu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9017001" y="4683126"/>
              <a:ext cx="90488" cy="92075"/>
            </a:xfrm>
            <a:custGeom>
              <a:avLst/>
              <a:gdLst>
                <a:gd name="T0" fmla="*/ 41 w 48"/>
                <a:gd name="T1" fmla="*/ 41 h 49"/>
                <a:gd name="T2" fmla="*/ 31 w 48"/>
                <a:gd name="T3" fmla="*/ 31 h 49"/>
                <a:gd name="T4" fmla="*/ 6 w 48"/>
                <a:gd name="T5" fmla="*/ 49 h 49"/>
                <a:gd name="T6" fmla="*/ 0 w 48"/>
                <a:gd name="T7" fmla="*/ 42 h 49"/>
                <a:gd name="T8" fmla="*/ 23 w 48"/>
                <a:gd name="T9" fmla="*/ 25 h 49"/>
                <a:gd name="T10" fmla="*/ 8 w 48"/>
                <a:gd name="T11" fmla="*/ 15 h 49"/>
                <a:gd name="T12" fmla="*/ 14 w 48"/>
                <a:gd name="T13" fmla="*/ 8 h 49"/>
                <a:gd name="T14" fmla="*/ 29 w 48"/>
                <a:gd name="T15" fmla="*/ 17 h 49"/>
                <a:gd name="T16" fmla="*/ 37 w 48"/>
                <a:gd name="T17" fmla="*/ 0 h 49"/>
                <a:gd name="T18" fmla="*/ 46 w 48"/>
                <a:gd name="T19" fmla="*/ 3 h 49"/>
                <a:gd name="T20" fmla="*/ 36 w 48"/>
                <a:gd name="T21" fmla="*/ 23 h 49"/>
                <a:gd name="T22" fmla="*/ 48 w 48"/>
                <a:gd name="T23" fmla="*/ 34 h 49"/>
                <a:gd name="T24" fmla="*/ 41 w 48"/>
                <a:gd name="T25" fmla="*/ 41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8" h="49">
                  <a:moveTo>
                    <a:pt x="41" y="41"/>
                  </a:moveTo>
                  <a:cubicBezTo>
                    <a:pt x="39" y="39"/>
                    <a:pt x="36" y="36"/>
                    <a:pt x="31" y="31"/>
                  </a:cubicBezTo>
                  <a:cubicBezTo>
                    <a:pt x="21" y="42"/>
                    <a:pt x="10" y="47"/>
                    <a:pt x="6" y="49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4" y="40"/>
                    <a:pt x="15" y="36"/>
                    <a:pt x="23" y="25"/>
                  </a:cubicBezTo>
                  <a:cubicBezTo>
                    <a:pt x="17" y="20"/>
                    <a:pt x="11" y="17"/>
                    <a:pt x="8" y="15"/>
                  </a:cubicBezTo>
                  <a:cubicBezTo>
                    <a:pt x="14" y="8"/>
                    <a:pt x="14" y="8"/>
                    <a:pt x="14" y="8"/>
                  </a:cubicBezTo>
                  <a:cubicBezTo>
                    <a:pt x="18" y="11"/>
                    <a:pt x="23" y="14"/>
                    <a:pt x="29" y="17"/>
                  </a:cubicBezTo>
                  <a:cubicBezTo>
                    <a:pt x="32" y="12"/>
                    <a:pt x="35" y="6"/>
                    <a:pt x="37" y="0"/>
                  </a:cubicBezTo>
                  <a:cubicBezTo>
                    <a:pt x="46" y="3"/>
                    <a:pt x="46" y="3"/>
                    <a:pt x="46" y="3"/>
                  </a:cubicBezTo>
                  <a:cubicBezTo>
                    <a:pt x="44" y="8"/>
                    <a:pt x="41" y="15"/>
                    <a:pt x="36" y="23"/>
                  </a:cubicBezTo>
                  <a:cubicBezTo>
                    <a:pt x="43" y="28"/>
                    <a:pt x="46" y="32"/>
                    <a:pt x="48" y="34"/>
                  </a:cubicBezTo>
                  <a:lnTo>
                    <a:pt x="41" y="41"/>
                  </a:lnTo>
                  <a:close/>
                </a:path>
              </a:pathLst>
            </a:cu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11"/>
            <p:cNvSpPr>
              <a:spLocks/>
            </p:cNvSpPr>
            <p:nvPr/>
          </p:nvSpPr>
          <p:spPr bwMode="auto">
            <a:xfrm>
              <a:off x="9123363" y="4679951"/>
              <a:ext cx="93663" cy="95250"/>
            </a:xfrm>
            <a:custGeom>
              <a:avLst/>
              <a:gdLst>
                <a:gd name="T0" fmla="*/ 33 w 50"/>
                <a:gd name="T1" fmla="*/ 50 h 50"/>
                <a:gd name="T2" fmla="*/ 24 w 50"/>
                <a:gd name="T3" fmla="*/ 50 h 50"/>
                <a:gd name="T4" fmla="*/ 24 w 50"/>
                <a:gd name="T5" fmla="*/ 27 h 50"/>
                <a:gd name="T6" fmla="*/ 5 w 50"/>
                <a:gd name="T7" fmla="*/ 36 h 50"/>
                <a:gd name="T8" fmla="*/ 0 w 50"/>
                <a:gd name="T9" fmla="*/ 28 h 50"/>
                <a:gd name="T10" fmla="*/ 41 w 50"/>
                <a:gd name="T11" fmla="*/ 0 h 50"/>
                <a:gd name="T12" fmla="*/ 50 w 50"/>
                <a:gd name="T13" fmla="*/ 6 h 50"/>
                <a:gd name="T14" fmla="*/ 33 w 50"/>
                <a:gd name="T15" fmla="*/ 21 h 50"/>
                <a:gd name="T16" fmla="*/ 33 w 50"/>
                <a:gd name="T1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0" h="50">
                  <a:moveTo>
                    <a:pt x="33" y="50"/>
                  </a:moveTo>
                  <a:cubicBezTo>
                    <a:pt x="24" y="50"/>
                    <a:pt x="24" y="50"/>
                    <a:pt x="24" y="50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17" y="31"/>
                    <a:pt x="12" y="33"/>
                    <a:pt x="5" y="36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24" y="21"/>
                    <a:pt x="37" y="6"/>
                    <a:pt x="41" y="0"/>
                  </a:cubicBezTo>
                  <a:cubicBezTo>
                    <a:pt x="50" y="6"/>
                    <a:pt x="50" y="6"/>
                    <a:pt x="50" y="6"/>
                  </a:cubicBezTo>
                  <a:cubicBezTo>
                    <a:pt x="47" y="8"/>
                    <a:pt x="42" y="14"/>
                    <a:pt x="33" y="21"/>
                  </a:cubicBezTo>
                  <a:lnTo>
                    <a:pt x="33" y="50"/>
                  </a:lnTo>
                  <a:close/>
                </a:path>
              </a:pathLst>
            </a:cu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12"/>
            <p:cNvSpPr>
              <a:spLocks/>
            </p:cNvSpPr>
            <p:nvPr/>
          </p:nvSpPr>
          <p:spPr bwMode="auto">
            <a:xfrm>
              <a:off x="9256713" y="4683126"/>
              <a:ext cx="69850" cy="93663"/>
            </a:xfrm>
            <a:custGeom>
              <a:avLst/>
              <a:gdLst>
                <a:gd name="T0" fmla="*/ 10 w 37"/>
                <a:gd name="T1" fmla="*/ 0 h 50"/>
                <a:gd name="T2" fmla="*/ 10 w 37"/>
                <a:gd name="T3" fmla="*/ 14 h 50"/>
                <a:gd name="T4" fmla="*/ 37 w 37"/>
                <a:gd name="T5" fmla="*/ 26 h 50"/>
                <a:gd name="T6" fmla="*/ 32 w 37"/>
                <a:gd name="T7" fmla="*/ 35 h 50"/>
                <a:gd name="T8" fmla="*/ 10 w 37"/>
                <a:gd name="T9" fmla="*/ 23 h 50"/>
                <a:gd name="T10" fmla="*/ 10 w 37"/>
                <a:gd name="T11" fmla="*/ 50 h 50"/>
                <a:gd name="T12" fmla="*/ 0 w 37"/>
                <a:gd name="T13" fmla="*/ 50 h 50"/>
                <a:gd name="T14" fmla="*/ 0 w 37"/>
                <a:gd name="T15" fmla="*/ 0 h 50"/>
                <a:gd name="T16" fmla="*/ 10 w 37"/>
                <a:gd name="T1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" h="50">
                  <a:moveTo>
                    <a:pt x="10" y="0"/>
                  </a:moveTo>
                  <a:cubicBezTo>
                    <a:pt x="10" y="14"/>
                    <a:pt x="10" y="14"/>
                    <a:pt x="10" y="14"/>
                  </a:cubicBezTo>
                  <a:cubicBezTo>
                    <a:pt x="19" y="16"/>
                    <a:pt x="29" y="21"/>
                    <a:pt x="37" y="26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26" y="31"/>
                    <a:pt x="17" y="26"/>
                    <a:pt x="10" y="23"/>
                  </a:cubicBezTo>
                  <a:cubicBezTo>
                    <a:pt x="10" y="50"/>
                    <a:pt x="10" y="50"/>
                    <a:pt x="10" y="50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0" y="0"/>
                  </a:lnTo>
                  <a:close/>
                </a:path>
              </a:pathLst>
            </a:cu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8586788" y="4683126"/>
              <a:ext cx="96838" cy="93663"/>
            </a:xfrm>
            <a:custGeom>
              <a:avLst/>
              <a:gdLst>
                <a:gd name="T0" fmla="*/ 14 w 51"/>
                <a:gd name="T1" fmla="*/ 0 h 50"/>
                <a:gd name="T2" fmla="*/ 23 w 51"/>
                <a:gd name="T3" fmla="*/ 0 h 50"/>
                <a:gd name="T4" fmla="*/ 23 w 51"/>
                <a:gd name="T5" fmla="*/ 4 h 50"/>
                <a:gd name="T6" fmla="*/ 48 w 51"/>
                <a:gd name="T7" fmla="*/ 4 h 50"/>
                <a:gd name="T8" fmla="*/ 48 w 51"/>
                <a:gd name="T9" fmla="*/ 13 h 50"/>
                <a:gd name="T10" fmla="*/ 22 w 51"/>
                <a:gd name="T11" fmla="*/ 13 h 50"/>
                <a:gd name="T12" fmla="*/ 22 w 51"/>
                <a:gd name="T13" fmla="*/ 16 h 50"/>
                <a:gd name="T14" fmla="*/ 28 w 51"/>
                <a:gd name="T15" fmla="*/ 16 h 50"/>
                <a:gd name="T16" fmla="*/ 51 w 51"/>
                <a:gd name="T17" fmla="*/ 33 h 50"/>
                <a:gd name="T18" fmla="*/ 28 w 51"/>
                <a:gd name="T19" fmla="*/ 50 h 50"/>
                <a:gd name="T20" fmla="*/ 25 w 51"/>
                <a:gd name="T21" fmla="*/ 42 h 50"/>
                <a:gd name="T22" fmla="*/ 37 w 51"/>
                <a:gd name="T23" fmla="*/ 40 h 50"/>
                <a:gd name="T24" fmla="*/ 42 w 51"/>
                <a:gd name="T25" fmla="*/ 32 h 50"/>
                <a:gd name="T26" fmla="*/ 35 w 51"/>
                <a:gd name="T27" fmla="*/ 24 h 50"/>
                <a:gd name="T28" fmla="*/ 12 w 51"/>
                <a:gd name="T29" fmla="*/ 47 h 50"/>
                <a:gd name="T30" fmla="*/ 0 w 51"/>
                <a:gd name="T31" fmla="*/ 36 h 50"/>
                <a:gd name="T32" fmla="*/ 14 w 51"/>
                <a:gd name="T33" fmla="*/ 19 h 50"/>
                <a:gd name="T34" fmla="*/ 14 w 51"/>
                <a:gd name="T35" fmla="*/ 13 h 50"/>
                <a:gd name="T36" fmla="*/ 3 w 51"/>
                <a:gd name="T37" fmla="*/ 13 h 50"/>
                <a:gd name="T38" fmla="*/ 3 w 51"/>
                <a:gd name="T39" fmla="*/ 4 h 50"/>
                <a:gd name="T40" fmla="*/ 14 w 51"/>
                <a:gd name="T41" fmla="*/ 4 h 50"/>
                <a:gd name="T42" fmla="*/ 14 w 51"/>
                <a:gd name="T43" fmla="*/ 0 h 50"/>
                <a:gd name="T44" fmla="*/ 28 w 51"/>
                <a:gd name="T45" fmla="*/ 23 h 50"/>
                <a:gd name="T46" fmla="*/ 23 w 51"/>
                <a:gd name="T47" fmla="*/ 24 h 50"/>
                <a:gd name="T48" fmla="*/ 24 w 51"/>
                <a:gd name="T49" fmla="*/ 32 h 50"/>
                <a:gd name="T50" fmla="*/ 28 w 51"/>
                <a:gd name="T51" fmla="*/ 23 h 50"/>
                <a:gd name="T52" fmla="*/ 14 w 51"/>
                <a:gd name="T53" fmla="*/ 27 h 50"/>
                <a:gd name="T54" fmla="*/ 9 w 51"/>
                <a:gd name="T55" fmla="*/ 35 h 50"/>
                <a:gd name="T56" fmla="*/ 13 w 51"/>
                <a:gd name="T57" fmla="*/ 40 h 50"/>
                <a:gd name="T58" fmla="*/ 17 w 51"/>
                <a:gd name="T59" fmla="*/ 38 h 50"/>
                <a:gd name="T60" fmla="*/ 14 w 51"/>
                <a:gd name="T61" fmla="*/ 27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1" h="50">
                  <a:moveTo>
                    <a:pt x="14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3" y="4"/>
                    <a:pt x="23" y="4"/>
                    <a:pt x="23" y="4"/>
                  </a:cubicBezTo>
                  <a:cubicBezTo>
                    <a:pt x="48" y="4"/>
                    <a:pt x="48" y="4"/>
                    <a:pt x="48" y="4"/>
                  </a:cubicBezTo>
                  <a:cubicBezTo>
                    <a:pt x="48" y="13"/>
                    <a:pt x="48" y="13"/>
                    <a:pt x="48" y="13"/>
                  </a:cubicBezTo>
                  <a:cubicBezTo>
                    <a:pt x="22" y="13"/>
                    <a:pt x="22" y="13"/>
                    <a:pt x="22" y="13"/>
                  </a:cubicBezTo>
                  <a:cubicBezTo>
                    <a:pt x="22" y="14"/>
                    <a:pt x="22" y="15"/>
                    <a:pt x="22" y="16"/>
                  </a:cubicBezTo>
                  <a:cubicBezTo>
                    <a:pt x="23" y="16"/>
                    <a:pt x="25" y="16"/>
                    <a:pt x="28" y="16"/>
                  </a:cubicBezTo>
                  <a:cubicBezTo>
                    <a:pt x="41" y="16"/>
                    <a:pt x="51" y="22"/>
                    <a:pt x="51" y="33"/>
                  </a:cubicBezTo>
                  <a:cubicBezTo>
                    <a:pt x="51" y="49"/>
                    <a:pt x="33" y="50"/>
                    <a:pt x="28" y="50"/>
                  </a:cubicBezTo>
                  <a:cubicBezTo>
                    <a:pt x="25" y="42"/>
                    <a:pt x="25" y="42"/>
                    <a:pt x="25" y="42"/>
                  </a:cubicBezTo>
                  <a:cubicBezTo>
                    <a:pt x="32" y="42"/>
                    <a:pt x="34" y="42"/>
                    <a:pt x="37" y="40"/>
                  </a:cubicBezTo>
                  <a:cubicBezTo>
                    <a:pt x="40" y="39"/>
                    <a:pt x="42" y="36"/>
                    <a:pt x="42" y="32"/>
                  </a:cubicBezTo>
                  <a:cubicBezTo>
                    <a:pt x="42" y="32"/>
                    <a:pt x="42" y="26"/>
                    <a:pt x="35" y="24"/>
                  </a:cubicBezTo>
                  <a:cubicBezTo>
                    <a:pt x="33" y="34"/>
                    <a:pt x="23" y="47"/>
                    <a:pt x="12" y="47"/>
                  </a:cubicBezTo>
                  <a:cubicBezTo>
                    <a:pt x="2" y="47"/>
                    <a:pt x="0" y="40"/>
                    <a:pt x="0" y="36"/>
                  </a:cubicBezTo>
                  <a:cubicBezTo>
                    <a:pt x="0" y="27"/>
                    <a:pt x="8" y="21"/>
                    <a:pt x="14" y="19"/>
                  </a:cubicBezTo>
                  <a:cubicBezTo>
                    <a:pt x="14" y="16"/>
                    <a:pt x="14" y="14"/>
                    <a:pt x="14" y="13"/>
                  </a:cubicBezTo>
                  <a:cubicBezTo>
                    <a:pt x="3" y="13"/>
                    <a:pt x="3" y="13"/>
                    <a:pt x="3" y="1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14" y="4"/>
                    <a:pt x="14" y="4"/>
                    <a:pt x="14" y="4"/>
                  </a:cubicBezTo>
                  <a:lnTo>
                    <a:pt x="14" y="0"/>
                  </a:lnTo>
                  <a:close/>
                  <a:moveTo>
                    <a:pt x="28" y="23"/>
                  </a:moveTo>
                  <a:cubicBezTo>
                    <a:pt x="26" y="23"/>
                    <a:pt x="25" y="23"/>
                    <a:pt x="23" y="24"/>
                  </a:cubicBezTo>
                  <a:cubicBezTo>
                    <a:pt x="23" y="26"/>
                    <a:pt x="23" y="29"/>
                    <a:pt x="24" y="32"/>
                  </a:cubicBezTo>
                  <a:cubicBezTo>
                    <a:pt x="26" y="28"/>
                    <a:pt x="27" y="26"/>
                    <a:pt x="28" y="23"/>
                  </a:cubicBezTo>
                  <a:moveTo>
                    <a:pt x="14" y="27"/>
                  </a:moveTo>
                  <a:cubicBezTo>
                    <a:pt x="13" y="28"/>
                    <a:pt x="9" y="31"/>
                    <a:pt x="9" y="35"/>
                  </a:cubicBezTo>
                  <a:cubicBezTo>
                    <a:pt x="9" y="36"/>
                    <a:pt x="9" y="40"/>
                    <a:pt x="13" y="40"/>
                  </a:cubicBezTo>
                  <a:cubicBezTo>
                    <a:pt x="13" y="40"/>
                    <a:pt x="15" y="39"/>
                    <a:pt x="17" y="38"/>
                  </a:cubicBezTo>
                  <a:cubicBezTo>
                    <a:pt x="16" y="36"/>
                    <a:pt x="15" y="32"/>
                    <a:pt x="14" y="27"/>
                  </a:cubicBezTo>
                </a:path>
              </a:pathLst>
            </a:cu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14"/>
            <p:cNvSpPr>
              <a:spLocks noEditPoints="1"/>
            </p:cNvSpPr>
            <p:nvPr/>
          </p:nvSpPr>
          <p:spPr bwMode="auto">
            <a:xfrm>
              <a:off x="8696326" y="4686301"/>
              <a:ext cx="95250" cy="88900"/>
            </a:xfrm>
            <a:custGeom>
              <a:avLst/>
              <a:gdLst>
                <a:gd name="T0" fmla="*/ 10 w 50"/>
                <a:gd name="T1" fmla="*/ 1 h 47"/>
                <a:gd name="T2" fmla="*/ 9 w 50"/>
                <a:gd name="T3" fmla="*/ 19 h 47"/>
                <a:gd name="T4" fmla="*/ 14 w 50"/>
                <a:gd name="T5" fmla="*/ 36 h 47"/>
                <a:gd name="T6" fmla="*/ 21 w 50"/>
                <a:gd name="T7" fmla="*/ 26 h 47"/>
                <a:gd name="T8" fmla="*/ 28 w 50"/>
                <a:gd name="T9" fmla="*/ 30 h 47"/>
                <a:gd name="T10" fmla="*/ 13 w 50"/>
                <a:gd name="T11" fmla="*/ 47 h 47"/>
                <a:gd name="T12" fmla="*/ 0 w 50"/>
                <a:gd name="T13" fmla="*/ 18 h 47"/>
                <a:gd name="T14" fmla="*/ 1 w 50"/>
                <a:gd name="T15" fmla="*/ 0 h 47"/>
                <a:gd name="T16" fmla="*/ 10 w 50"/>
                <a:gd name="T17" fmla="*/ 1 h 47"/>
                <a:gd name="T18" fmla="*/ 40 w 50"/>
                <a:gd name="T19" fmla="*/ 41 h 47"/>
                <a:gd name="T20" fmla="*/ 40 w 50"/>
                <a:gd name="T21" fmla="*/ 37 h 47"/>
                <a:gd name="T22" fmla="*/ 30 w 50"/>
                <a:gd name="T23" fmla="*/ 6 h 47"/>
                <a:gd name="T24" fmla="*/ 38 w 50"/>
                <a:gd name="T25" fmla="*/ 2 h 47"/>
                <a:gd name="T26" fmla="*/ 50 w 50"/>
                <a:gd name="T27" fmla="*/ 41 h 47"/>
                <a:gd name="T28" fmla="*/ 40 w 50"/>
                <a:gd name="T29" fmla="*/ 4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0" h="47">
                  <a:moveTo>
                    <a:pt x="10" y="1"/>
                  </a:moveTo>
                  <a:cubicBezTo>
                    <a:pt x="9" y="7"/>
                    <a:pt x="9" y="13"/>
                    <a:pt x="9" y="19"/>
                  </a:cubicBezTo>
                  <a:cubicBezTo>
                    <a:pt x="9" y="24"/>
                    <a:pt x="9" y="36"/>
                    <a:pt x="14" y="36"/>
                  </a:cubicBezTo>
                  <a:cubicBezTo>
                    <a:pt x="17" y="36"/>
                    <a:pt x="19" y="30"/>
                    <a:pt x="21" y="26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26" y="35"/>
                    <a:pt x="22" y="47"/>
                    <a:pt x="13" y="47"/>
                  </a:cubicBezTo>
                  <a:cubicBezTo>
                    <a:pt x="1" y="47"/>
                    <a:pt x="0" y="27"/>
                    <a:pt x="0" y="18"/>
                  </a:cubicBezTo>
                  <a:cubicBezTo>
                    <a:pt x="0" y="12"/>
                    <a:pt x="0" y="5"/>
                    <a:pt x="1" y="0"/>
                  </a:cubicBezTo>
                  <a:lnTo>
                    <a:pt x="10" y="1"/>
                  </a:lnTo>
                  <a:close/>
                  <a:moveTo>
                    <a:pt x="40" y="41"/>
                  </a:moveTo>
                  <a:cubicBezTo>
                    <a:pt x="40" y="40"/>
                    <a:pt x="40" y="39"/>
                    <a:pt x="40" y="37"/>
                  </a:cubicBezTo>
                  <a:cubicBezTo>
                    <a:pt x="40" y="18"/>
                    <a:pt x="34" y="9"/>
                    <a:pt x="30" y="6"/>
                  </a:cubicBezTo>
                  <a:cubicBezTo>
                    <a:pt x="38" y="2"/>
                    <a:pt x="38" y="2"/>
                    <a:pt x="38" y="2"/>
                  </a:cubicBezTo>
                  <a:cubicBezTo>
                    <a:pt x="43" y="7"/>
                    <a:pt x="50" y="15"/>
                    <a:pt x="50" y="41"/>
                  </a:cubicBezTo>
                  <a:lnTo>
                    <a:pt x="40" y="41"/>
                  </a:lnTo>
                  <a:close/>
                </a:path>
              </a:pathLst>
            </a:cu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8802688" y="4683126"/>
              <a:ext cx="93663" cy="93663"/>
            </a:xfrm>
            <a:custGeom>
              <a:avLst/>
              <a:gdLst>
                <a:gd name="T0" fmla="*/ 20 w 50"/>
                <a:gd name="T1" fmla="*/ 0 h 50"/>
                <a:gd name="T2" fmla="*/ 19 w 50"/>
                <a:gd name="T3" fmla="*/ 6 h 50"/>
                <a:gd name="T4" fmla="*/ 32 w 50"/>
                <a:gd name="T5" fmla="*/ 6 h 50"/>
                <a:gd name="T6" fmla="*/ 32 w 50"/>
                <a:gd name="T7" fmla="*/ 15 h 50"/>
                <a:gd name="T8" fmla="*/ 18 w 50"/>
                <a:gd name="T9" fmla="*/ 15 h 50"/>
                <a:gd name="T10" fmla="*/ 9 w 50"/>
                <a:gd name="T11" fmla="*/ 50 h 50"/>
                <a:gd name="T12" fmla="*/ 0 w 50"/>
                <a:gd name="T13" fmla="*/ 47 h 50"/>
                <a:gd name="T14" fmla="*/ 9 w 50"/>
                <a:gd name="T15" fmla="*/ 15 h 50"/>
                <a:gd name="T16" fmla="*/ 1 w 50"/>
                <a:gd name="T17" fmla="*/ 15 h 50"/>
                <a:gd name="T18" fmla="*/ 1 w 50"/>
                <a:gd name="T19" fmla="*/ 6 h 50"/>
                <a:gd name="T20" fmla="*/ 10 w 50"/>
                <a:gd name="T21" fmla="*/ 6 h 50"/>
                <a:gd name="T22" fmla="*/ 10 w 50"/>
                <a:gd name="T23" fmla="*/ 0 h 50"/>
                <a:gd name="T24" fmla="*/ 20 w 50"/>
                <a:gd name="T25" fmla="*/ 0 h 50"/>
                <a:gd name="T26" fmla="*/ 49 w 50"/>
                <a:gd name="T27" fmla="*/ 23 h 50"/>
                <a:gd name="T28" fmla="*/ 43 w 50"/>
                <a:gd name="T29" fmla="*/ 23 h 50"/>
                <a:gd name="T30" fmla="*/ 28 w 50"/>
                <a:gd name="T31" fmla="*/ 25 h 50"/>
                <a:gd name="T32" fmla="*/ 25 w 50"/>
                <a:gd name="T33" fmla="*/ 18 h 50"/>
                <a:gd name="T34" fmla="*/ 49 w 50"/>
                <a:gd name="T35" fmla="*/ 14 h 50"/>
                <a:gd name="T36" fmla="*/ 49 w 50"/>
                <a:gd name="T37" fmla="*/ 23 h 50"/>
                <a:gd name="T38" fmla="*/ 31 w 50"/>
                <a:gd name="T39" fmla="*/ 33 h 50"/>
                <a:gd name="T40" fmla="*/ 29 w 50"/>
                <a:gd name="T41" fmla="*/ 38 h 50"/>
                <a:gd name="T42" fmla="*/ 38 w 50"/>
                <a:gd name="T43" fmla="*/ 41 h 50"/>
                <a:gd name="T44" fmla="*/ 50 w 50"/>
                <a:gd name="T45" fmla="*/ 41 h 50"/>
                <a:gd name="T46" fmla="*/ 50 w 50"/>
                <a:gd name="T47" fmla="*/ 50 h 50"/>
                <a:gd name="T48" fmla="*/ 42 w 50"/>
                <a:gd name="T49" fmla="*/ 50 h 50"/>
                <a:gd name="T50" fmla="*/ 26 w 50"/>
                <a:gd name="T51" fmla="*/ 48 h 50"/>
                <a:gd name="T52" fmla="*/ 20 w 50"/>
                <a:gd name="T53" fmla="*/ 39 h 50"/>
                <a:gd name="T54" fmla="*/ 25 w 50"/>
                <a:gd name="T55" fmla="*/ 29 h 50"/>
                <a:gd name="T56" fmla="*/ 31 w 50"/>
                <a:gd name="T57" fmla="*/ 33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" h="50">
                  <a:moveTo>
                    <a:pt x="20" y="0"/>
                  </a:moveTo>
                  <a:cubicBezTo>
                    <a:pt x="20" y="2"/>
                    <a:pt x="20" y="2"/>
                    <a:pt x="19" y="6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2" y="15"/>
                    <a:pt x="32" y="15"/>
                    <a:pt x="32" y="15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6" y="28"/>
                    <a:pt x="14" y="35"/>
                    <a:pt x="9" y="50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4" y="38"/>
                    <a:pt x="7" y="25"/>
                    <a:pt x="9" y="15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4"/>
                    <a:pt x="10" y="3"/>
                    <a:pt x="10" y="0"/>
                  </a:cubicBezTo>
                  <a:lnTo>
                    <a:pt x="20" y="0"/>
                  </a:lnTo>
                  <a:close/>
                  <a:moveTo>
                    <a:pt x="49" y="23"/>
                  </a:moveTo>
                  <a:cubicBezTo>
                    <a:pt x="47" y="23"/>
                    <a:pt x="46" y="23"/>
                    <a:pt x="43" y="23"/>
                  </a:cubicBezTo>
                  <a:cubicBezTo>
                    <a:pt x="35" y="23"/>
                    <a:pt x="31" y="24"/>
                    <a:pt x="28" y="25"/>
                  </a:cubicBezTo>
                  <a:cubicBezTo>
                    <a:pt x="25" y="18"/>
                    <a:pt x="25" y="18"/>
                    <a:pt x="25" y="18"/>
                  </a:cubicBezTo>
                  <a:cubicBezTo>
                    <a:pt x="30" y="15"/>
                    <a:pt x="37" y="14"/>
                    <a:pt x="49" y="14"/>
                  </a:cubicBezTo>
                  <a:lnTo>
                    <a:pt x="49" y="23"/>
                  </a:lnTo>
                  <a:close/>
                  <a:moveTo>
                    <a:pt x="31" y="33"/>
                  </a:moveTo>
                  <a:cubicBezTo>
                    <a:pt x="30" y="34"/>
                    <a:pt x="29" y="36"/>
                    <a:pt x="29" y="38"/>
                  </a:cubicBezTo>
                  <a:cubicBezTo>
                    <a:pt x="29" y="41"/>
                    <a:pt x="32" y="41"/>
                    <a:pt x="38" y="41"/>
                  </a:cubicBezTo>
                  <a:cubicBezTo>
                    <a:pt x="45" y="41"/>
                    <a:pt x="48" y="41"/>
                    <a:pt x="50" y="41"/>
                  </a:cubicBezTo>
                  <a:cubicBezTo>
                    <a:pt x="50" y="50"/>
                    <a:pt x="50" y="50"/>
                    <a:pt x="50" y="50"/>
                  </a:cubicBezTo>
                  <a:cubicBezTo>
                    <a:pt x="48" y="50"/>
                    <a:pt x="47" y="50"/>
                    <a:pt x="42" y="50"/>
                  </a:cubicBezTo>
                  <a:cubicBezTo>
                    <a:pt x="34" y="50"/>
                    <a:pt x="29" y="49"/>
                    <a:pt x="26" y="48"/>
                  </a:cubicBezTo>
                  <a:cubicBezTo>
                    <a:pt x="24" y="47"/>
                    <a:pt x="20" y="45"/>
                    <a:pt x="20" y="39"/>
                  </a:cubicBezTo>
                  <a:cubicBezTo>
                    <a:pt x="20" y="38"/>
                    <a:pt x="20" y="34"/>
                    <a:pt x="25" y="29"/>
                  </a:cubicBezTo>
                  <a:lnTo>
                    <a:pt x="31" y="33"/>
                  </a:lnTo>
                  <a:close/>
                </a:path>
              </a:pathLst>
            </a:cu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6"/>
            <p:cNvSpPr>
              <a:spLocks noEditPoints="1"/>
            </p:cNvSpPr>
            <p:nvPr/>
          </p:nvSpPr>
          <p:spPr bwMode="auto">
            <a:xfrm>
              <a:off x="8909051" y="4686301"/>
              <a:ext cx="96838" cy="88900"/>
            </a:xfrm>
            <a:custGeom>
              <a:avLst/>
              <a:gdLst>
                <a:gd name="T0" fmla="*/ 11 w 51"/>
                <a:gd name="T1" fmla="*/ 1 h 47"/>
                <a:gd name="T2" fmla="*/ 9 w 51"/>
                <a:gd name="T3" fmla="*/ 19 h 47"/>
                <a:gd name="T4" fmla="*/ 14 w 51"/>
                <a:gd name="T5" fmla="*/ 36 h 47"/>
                <a:gd name="T6" fmla="*/ 21 w 51"/>
                <a:gd name="T7" fmla="*/ 26 h 47"/>
                <a:gd name="T8" fmla="*/ 29 w 51"/>
                <a:gd name="T9" fmla="*/ 30 h 47"/>
                <a:gd name="T10" fmla="*/ 14 w 51"/>
                <a:gd name="T11" fmla="*/ 47 h 47"/>
                <a:gd name="T12" fmla="*/ 0 w 51"/>
                <a:gd name="T13" fmla="*/ 18 h 47"/>
                <a:gd name="T14" fmla="*/ 1 w 51"/>
                <a:gd name="T15" fmla="*/ 0 h 47"/>
                <a:gd name="T16" fmla="*/ 11 w 51"/>
                <a:gd name="T17" fmla="*/ 1 h 47"/>
                <a:gd name="T18" fmla="*/ 41 w 51"/>
                <a:gd name="T19" fmla="*/ 41 h 47"/>
                <a:gd name="T20" fmla="*/ 41 w 51"/>
                <a:gd name="T21" fmla="*/ 37 h 47"/>
                <a:gd name="T22" fmla="*/ 31 w 51"/>
                <a:gd name="T23" fmla="*/ 6 h 47"/>
                <a:gd name="T24" fmla="*/ 38 w 51"/>
                <a:gd name="T25" fmla="*/ 2 h 47"/>
                <a:gd name="T26" fmla="*/ 50 w 51"/>
                <a:gd name="T27" fmla="*/ 41 h 47"/>
                <a:gd name="T28" fmla="*/ 41 w 51"/>
                <a:gd name="T29" fmla="*/ 4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1" h="47">
                  <a:moveTo>
                    <a:pt x="11" y="1"/>
                  </a:moveTo>
                  <a:cubicBezTo>
                    <a:pt x="10" y="7"/>
                    <a:pt x="9" y="13"/>
                    <a:pt x="9" y="19"/>
                  </a:cubicBezTo>
                  <a:cubicBezTo>
                    <a:pt x="9" y="24"/>
                    <a:pt x="10" y="36"/>
                    <a:pt x="14" y="36"/>
                  </a:cubicBezTo>
                  <a:cubicBezTo>
                    <a:pt x="17" y="36"/>
                    <a:pt x="20" y="30"/>
                    <a:pt x="21" y="26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27" y="35"/>
                    <a:pt x="22" y="47"/>
                    <a:pt x="14" y="47"/>
                  </a:cubicBezTo>
                  <a:cubicBezTo>
                    <a:pt x="2" y="47"/>
                    <a:pt x="0" y="27"/>
                    <a:pt x="0" y="18"/>
                  </a:cubicBezTo>
                  <a:cubicBezTo>
                    <a:pt x="0" y="12"/>
                    <a:pt x="1" y="5"/>
                    <a:pt x="1" y="0"/>
                  </a:cubicBezTo>
                  <a:lnTo>
                    <a:pt x="11" y="1"/>
                  </a:lnTo>
                  <a:close/>
                  <a:moveTo>
                    <a:pt x="41" y="41"/>
                  </a:moveTo>
                  <a:cubicBezTo>
                    <a:pt x="41" y="40"/>
                    <a:pt x="41" y="39"/>
                    <a:pt x="41" y="37"/>
                  </a:cubicBezTo>
                  <a:cubicBezTo>
                    <a:pt x="41" y="18"/>
                    <a:pt x="34" y="9"/>
                    <a:pt x="31" y="6"/>
                  </a:cubicBezTo>
                  <a:cubicBezTo>
                    <a:pt x="38" y="2"/>
                    <a:pt x="38" y="2"/>
                    <a:pt x="38" y="2"/>
                  </a:cubicBezTo>
                  <a:cubicBezTo>
                    <a:pt x="43" y="7"/>
                    <a:pt x="51" y="15"/>
                    <a:pt x="50" y="41"/>
                  </a:cubicBezTo>
                  <a:lnTo>
                    <a:pt x="41" y="41"/>
                  </a:lnTo>
                  <a:close/>
                </a:path>
              </a:pathLst>
            </a:cu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7"/>
            <p:cNvSpPr>
              <a:spLocks/>
            </p:cNvSpPr>
            <p:nvPr/>
          </p:nvSpPr>
          <p:spPr bwMode="auto">
            <a:xfrm>
              <a:off x="9017001" y="4683126"/>
              <a:ext cx="90488" cy="92075"/>
            </a:xfrm>
            <a:custGeom>
              <a:avLst/>
              <a:gdLst>
                <a:gd name="T0" fmla="*/ 41 w 48"/>
                <a:gd name="T1" fmla="*/ 41 h 49"/>
                <a:gd name="T2" fmla="*/ 31 w 48"/>
                <a:gd name="T3" fmla="*/ 31 h 49"/>
                <a:gd name="T4" fmla="*/ 6 w 48"/>
                <a:gd name="T5" fmla="*/ 49 h 49"/>
                <a:gd name="T6" fmla="*/ 0 w 48"/>
                <a:gd name="T7" fmla="*/ 42 h 49"/>
                <a:gd name="T8" fmla="*/ 23 w 48"/>
                <a:gd name="T9" fmla="*/ 25 h 49"/>
                <a:gd name="T10" fmla="*/ 8 w 48"/>
                <a:gd name="T11" fmla="*/ 15 h 49"/>
                <a:gd name="T12" fmla="*/ 14 w 48"/>
                <a:gd name="T13" fmla="*/ 8 h 49"/>
                <a:gd name="T14" fmla="*/ 29 w 48"/>
                <a:gd name="T15" fmla="*/ 17 h 49"/>
                <a:gd name="T16" fmla="*/ 37 w 48"/>
                <a:gd name="T17" fmla="*/ 0 h 49"/>
                <a:gd name="T18" fmla="*/ 46 w 48"/>
                <a:gd name="T19" fmla="*/ 3 h 49"/>
                <a:gd name="T20" fmla="*/ 36 w 48"/>
                <a:gd name="T21" fmla="*/ 23 h 49"/>
                <a:gd name="T22" fmla="*/ 48 w 48"/>
                <a:gd name="T23" fmla="*/ 34 h 49"/>
                <a:gd name="T24" fmla="*/ 41 w 48"/>
                <a:gd name="T25" fmla="*/ 41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8" h="49">
                  <a:moveTo>
                    <a:pt x="41" y="41"/>
                  </a:moveTo>
                  <a:cubicBezTo>
                    <a:pt x="39" y="39"/>
                    <a:pt x="36" y="36"/>
                    <a:pt x="31" y="31"/>
                  </a:cubicBezTo>
                  <a:cubicBezTo>
                    <a:pt x="21" y="42"/>
                    <a:pt x="10" y="47"/>
                    <a:pt x="6" y="49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4" y="40"/>
                    <a:pt x="15" y="36"/>
                    <a:pt x="23" y="25"/>
                  </a:cubicBezTo>
                  <a:cubicBezTo>
                    <a:pt x="17" y="20"/>
                    <a:pt x="11" y="17"/>
                    <a:pt x="8" y="15"/>
                  </a:cubicBezTo>
                  <a:cubicBezTo>
                    <a:pt x="14" y="8"/>
                    <a:pt x="14" y="8"/>
                    <a:pt x="14" y="8"/>
                  </a:cubicBezTo>
                  <a:cubicBezTo>
                    <a:pt x="18" y="11"/>
                    <a:pt x="23" y="14"/>
                    <a:pt x="29" y="17"/>
                  </a:cubicBezTo>
                  <a:cubicBezTo>
                    <a:pt x="32" y="12"/>
                    <a:pt x="35" y="6"/>
                    <a:pt x="37" y="0"/>
                  </a:cubicBezTo>
                  <a:cubicBezTo>
                    <a:pt x="46" y="3"/>
                    <a:pt x="46" y="3"/>
                    <a:pt x="46" y="3"/>
                  </a:cubicBezTo>
                  <a:cubicBezTo>
                    <a:pt x="44" y="8"/>
                    <a:pt x="41" y="15"/>
                    <a:pt x="36" y="23"/>
                  </a:cubicBezTo>
                  <a:cubicBezTo>
                    <a:pt x="43" y="28"/>
                    <a:pt x="46" y="32"/>
                    <a:pt x="48" y="34"/>
                  </a:cubicBezTo>
                  <a:lnTo>
                    <a:pt x="41" y="41"/>
                  </a:lnTo>
                  <a:close/>
                </a:path>
              </a:pathLst>
            </a:cu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18"/>
            <p:cNvSpPr>
              <a:spLocks/>
            </p:cNvSpPr>
            <p:nvPr/>
          </p:nvSpPr>
          <p:spPr bwMode="auto">
            <a:xfrm>
              <a:off x="9123363" y="4679951"/>
              <a:ext cx="93663" cy="95250"/>
            </a:xfrm>
            <a:custGeom>
              <a:avLst/>
              <a:gdLst>
                <a:gd name="T0" fmla="*/ 33 w 50"/>
                <a:gd name="T1" fmla="*/ 50 h 50"/>
                <a:gd name="T2" fmla="*/ 24 w 50"/>
                <a:gd name="T3" fmla="*/ 50 h 50"/>
                <a:gd name="T4" fmla="*/ 24 w 50"/>
                <a:gd name="T5" fmla="*/ 27 h 50"/>
                <a:gd name="T6" fmla="*/ 5 w 50"/>
                <a:gd name="T7" fmla="*/ 36 h 50"/>
                <a:gd name="T8" fmla="*/ 0 w 50"/>
                <a:gd name="T9" fmla="*/ 28 h 50"/>
                <a:gd name="T10" fmla="*/ 41 w 50"/>
                <a:gd name="T11" fmla="*/ 0 h 50"/>
                <a:gd name="T12" fmla="*/ 50 w 50"/>
                <a:gd name="T13" fmla="*/ 6 h 50"/>
                <a:gd name="T14" fmla="*/ 33 w 50"/>
                <a:gd name="T15" fmla="*/ 21 h 50"/>
                <a:gd name="T16" fmla="*/ 33 w 50"/>
                <a:gd name="T1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0" h="50">
                  <a:moveTo>
                    <a:pt x="33" y="50"/>
                  </a:moveTo>
                  <a:cubicBezTo>
                    <a:pt x="24" y="50"/>
                    <a:pt x="24" y="50"/>
                    <a:pt x="24" y="50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17" y="31"/>
                    <a:pt x="12" y="33"/>
                    <a:pt x="5" y="36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24" y="21"/>
                    <a:pt x="37" y="6"/>
                    <a:pt x="41" y="0"/>
                  </a:cubicBezTo>
                  <a:cubicBezTo>
                    <a:pt x="50" y="6"/>
                    <a:pt x="50" y="6"/>
                    <a:pt x="50" y="6"/>
                  </a:cubicBezTo>
                  <a:cubicBezTo>
                    <a:pt x="47" y="8"/>
                    <a:pt x="42" y="14"/>
                    <a:pt x="33" y="21"/>
                  </a:cubicBezTo>
                  <a:lnTo>
                    <a:pt x="33" y="50"/>
                  </a:lnTo>
                  <a:close/>
                </a:path>
              </a:pathLst>
            </a:cu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19"/>
            <p:cNvSpPr>
              <a:spLocks/>
            </p:cNvSpPr>
            <p:nvPr/>
          </p:nvSpPr>
          <p:spPr bwMode="auto">
            <a:xfrm>
              <a:off x="9256713" y="4683126"/>
              <a:ext cx="69850" cy="93663"/>
            </a:xfrm>
            <a:custGeom>
              <a:avLst/>
              <a:gdLst>
                <a:gd name="T0" fmla="*/ 10 w 37"/>
                <a:gd name="T1" fmla="*/ 0 h 50"/>
                <a:gd name="T2" fmla="*/ 10 w 37"/>
                <a:gd name="T3" fmla="*/ 14 h 50"/>
                <a:gd name="T4" fmla="*/ 37 w 37"/>
                <a:gd name="T5" fmla="*/ 26 h 50"/>
                <a:gd name="T6" fmla="*/ 32 w 37"/>
                <a:gd name="T7" fmla="*/ 35 h 50"/>
                <a:gd name="T8" fmla="*/ 10 w 37"/>
                <a:gd name="T9" fmla="*/ 23 h 50"/>
                <a:gd name="T10" fmla="*/ 10 w 37"/>
                <a:gd name="T11" fmla="*/ 50 h 50"/>
                <a:gd name="T12" fmla="*/ 0 w 37"/>
                <a:gd name="T13" fmla="*/ 50 h 50"/>
                <a:gd name="T14" fmla="*/ 0 w 37"/>
                <a:gd name="T15" fmla="*/ 0 h 50"/>
                <a:gd name="T16" fmla="*/ 10 w 37"/>
                <a:gd name="T1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" h="50">
                  <a:moveTo>
                    <a:pt x="10" y="0"/>
                  </a:moveTo>
                  <a:cubicBezTo>
                    <a:pt x="10" y="14"/>
                    <a:pt x="10" y="14"/>
                    <a:pt x="10" y="14"/>
                  </a:cubicBezTo>
                  <a:cubicBezTo>
                    <a:pt x="19" y="16"/>
                    <a:pt x="29" y="21"/>
                    <a:pt x="37" y="26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26" y="31"/>
                    <a:pt x="17" y="26"/>
                    <a:pt x="10" y="23"/>
                  </a:cubicBezTo>
                  <a:cubicBezTo>
                    <a:pt x="10" y="50"/>
                    <a:pt x="10" y="50"/>
                    <a:pt x="10" y="50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0" y="0"/>
                  </a:lnTo>
                  <a:close/>
                </a:path>
              </a:pathLst>
            </a:cu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Line 20"/>
            <p:cNvSpPr>
              <a:spLocks noChangeShapeType="1"/>
            </p:cNvSpPr>
            <p:nvPr/>
          </p:nvSpPr>
          <p:spPr bwMode="auto">
            <a:xfrm>
              <a:off x="11139488" y="4527551"/>
              <a:ext cx="0" cy="0"/>
            </a:xfrm>
            <a:prstGeom prst="line">
              <a:avLst/>
            </a:prstGeom>
            <a:noFill/>
            <a:ln w="15875" cap="flat">
              <a:solidFill>
                <a:srgbClr val="054B9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1"/>
            <p:cNvSpPr>
              <a:spLocks/>
            </p:cNvSpPr>
            <p:nvPr/>
          </p:nvSpPr>
          <p:spPr bwMode="auto">
            <a:xfrm>
              <a:off x="8743951" y="5273676"/>
              <a:ext cx="107950" cy="104775"/>
            </a:xfrm>
            <a:custGeom>
              <a:avLst/>
              <a:gdLst>
                <a:gd name="T0" fmla="*/ 39 w 57"/>
                <a:gd name="T1" fmla="*/ 0 h 56"/>
                <a:gd name="T2" fmla="*/ 46 w 57"/>
                <a:gd name="T3" fmla="*/ 0 h 56"/>
                <a:gd name="T4" fmla="*/ 46 w 57"/>
                <a:gd name="T5" fmla="*/ 12 h 56"/>
                <a:gd name="T6" fmla="*/ 57 w 57"/>
                <a:gd name="T7" fmla="*/ 12 h 56"/>
                <a:gd name="T8" fmla="*/ 57 w 57"/>
                <a:gd name="T9" fmla="*/ 19 h 56"/>
                <a:gd name="T10" fmla="*/ 46 w 57"/>
                <a:gd name="T11" fmla="*/ 19 h 56"/>
                <a:gd name="T12" fmla="*/ 46 w 57"/>
                <a:gd name="T13" fmla="*/ 25 h 56"/>
                <a:gd name="T14" fmla="*/ 37 w 57"/>
                <a:gd name="T15" fmla="*/ 48 h 56"/>
                <a:gd name="T16" fmla="*/ 16 w 57"/>
                <a:gd name="T17" fmla="*/ 56 h 56"/>
                <a:gd name="T18" fmla="*/ 13 w 57"/>
                <a:gd name="T19" fmla="*/ 49 h 56"/>
                <a:gd name="T20" fmla="*/ 33 w 57"/>
                <a:gd name="T21" fmla="*/ 41 h 56"/>
                <a:gd name="T22" fmla="*/ 39 w 57"/>
                <a:gd name="T23" fmla="*/ 25 h 56"/>
                <a:gd name="T24" fmla="*/ 39 w 57"/>
                <a:gd name="T25" fmla="*/ 19 h 56"/>
                <a:gd name="T26" fmla="*/ 18 w 57"/>
                <a:gd name="T27" fmla="*/ 19 h 56"/>
                <a:gd name="T28" fmla="*/ 18 w 57"/>
                <a:gd name="T29" fmla="*/ 36 h 56"/>
                <a:gd name="T30" fmla="*/ 10 w 57"/>
                <a:gd name="T31" fmla="*/ 36 h 56"/>
                <a:gd name="T32" fmla="*/ 10 w 57"/>
                <a:gd name="T33" fmla="*/ 19 h 56"/>
                <a:gd name="T34" fmla="*/ 0 w 57"/>
                <a:gd name="T35" fmla="*/ 19 h 56"/>
                <a:gd name="T36" fmla="*/ 0 w 57"/>
                <a:gd name="T37" fmla="*/ 12 h 56"/>
                <a:gd name="T38" fmla="*/ 10 w 57"/>
                <a:gd name="T39" fmla="*/ 12 h 56"/>
                <a:gd name="T40" fmla="*/ 10 w 57"/>
                <a:gd name="T41" fmla="*/ 0 h 56"/>
                <a:gd name="T42" fmla="*/ 18 w 57"/>
                <a:gd name="T43" fmla="*/ 0 h 56"/>
                <a:gd name="T44" fmla="*/ 18 w 57"/>
                <a:gd name="T45" fmla="*/ 12 h 56"/>
                <a:gd name="T46" fmla="*/ 39 w 57"/>
                <a:gd name="T47" fmla="*/ 12 h 56"/>
                <a:gd name="T48" fmla="*/ 39 w 57"/>
                <a:gd name="T4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7" h="56">
                  <a:moveTo>
                    <a:pt x="39" y="0"/>
                  </a:moveTo>
                  <a:cubicBezTo>
                    <a:pt x="46" y="0"/>
                    <a:pt x="46" y="0"/>
                    <a:pt x="46" y="0"/>
                  </a:cubicBezTo>
                  <a:cubicBezTo>
                    <a:pt x="46" y="12"/>
                    <a:pt x="46" y="12"/>
                    <a:pt x="46" y="12"/>
                  </a:cubicBezTo>
                  <a:cubicBezTo>
                    <a:pt x="57" y="12"/>
                    <a:pt x="57" y="12"/>
                    <a:pt x="57" y="12"/>
                  </a:cubicBezTo>
                  <a:cubicBezTo>
                    <a:pt x="57" y="19"/>
                    <a:pt x="57" y="19"/>
                    <a:pt x="57" y="19"/>
                  </a:cubicBezTo>
                  <a:cubicBezTo>
                    <a:pt x="46" y="19"/>
                    <a:pt x="46" y="19"/>
                    <a:pt x="46" y="19"/>
                  </a:cubicBezTo>
                  <a:cubicBezTo>
                    <a:pt x="46" y="25"/>
                    <a:pt x="46" y="25"/>
                    <a:pt x="46" y="25"/>
                  </a:cubicBezTo>
                  <a:cubicBezTo>
                    <a:pt x="46" y="29"/>
                    <a:pt x="45" y="41"/>
                    <a:pt x="37" y="48"/>
                  </a:cubicBezTo>
                  <a:cubicBezTo>
                    <a:pt x="31" y="53"/>
                    <a:pt x="21" y="55"/>
                    <a:pt x="16" y="56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9" y="48"/>
                    <a:pt x="28" y="47"/>
                    <a:pt x="33" y="41"/>
                  </a:cubicBezTo>
                  <a:cubicBezTo>
                    <a:pt x="38" y="37"/>
                    <a:pt x="39" y="28"/>
                    <a:pt x="39" y="25"/>
                  </a:cubicBezTo>
                  <a:cubicBezTo>
                    <a:pt x="39" y="19"/>
                    <a:pt x="39" y="19"/>
                    <a:pt x="39" y="19"/>
                  </a:cubicBezTo>
                  <a:cubicBezTo>
                    <a:pt x="18" y="19"/>
                    <a:pt x="18" y="19"/>
                    <a:pt x="18" y="19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0" y="36"/>
                    <a:pt x="10" y="36"/>
                    <a:pt x="10" y="36"/>
                  </a:cubicBezTo>
                  <a:cubicBezTo>
                    <a:pt x="10" y="19"/>
                    <a:pt x="10" y="19"/>
                    <a:pt x="1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39" y="12"/>
                    <a:pt x="39" y="12"/>
                    <a:pt x="39" y="12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2217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22"/>
            <p:cNvSpPr>
              <a:spLocks noEditPoints="1"/>
            </p:cNvSpPr>
            <p:nvPr/>
          </p:nvSpPr>
          <p:spPr bwMode="auto">
            <a:xfrm>
              <a:off x="8869363" y="5280026"/>
              <a:ext cx="106363" cy="96838"/>
            </a:xfrm>
            <a:custGeom>
              <a:avLst/>
              <a:gdLst>
                <a:gd name="T0" fmla="*/ 20 w 56"/>
                <a:gd name="T1" fmla="*/ 16 h 51"/>
                <a:gd name="T2" fmla="*/ 0 w 56"/>
                <a:gd name="T3" fmla="*/ 6 h 51"/>
                <a:gd name="T4" fmla="*/ 4 w 56"/>
                <a:gd name="T5" fmla="*/ 0 h 51"/>
                <a:gd name="T6" fmla="*/ 24 w 56"/>
                <a:gd name="T7" fmla="*/ 9 h 51"/>
                <a:gd name="T8" fmla="*/ 20 w 56"/>
                <a:gd name="T9" fmla="*/ 16 h 51"/>
                <a:gd name="T10" fmla="*/ 1 w 56"/>
                <a:gd name="T11" fmla="*/ 43 h 51"/>
                <a:gd name="T12" fmla="*/ 48 w 56"/>
                <a:gd name="T13" fmla="*/ 4 h 51"/>
                <a:gd name="T14" fmla="*/ 56 w 56"/>
                <a:gd name="T15" fmla="*/ 7 h 51"/>
                <a:gd name="T16" fmla="*/ 3 w 56"/>
                <a:gd name="T17" fmla="*/ 51 h 51"/>
                <a:gd name="T18" fmla="*/ 1 w 56"/>
                <a:gd name="T19" fmla="*/ 43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1">
                  <a:moveTo>
                    <a:pt x="20" y="16"/>
                  </a:moveTo>
                  <a:cubicBezTo>
                    <a:pt x="15" y="12"/>
                    <a:pt x="7" y="8"/>
                    <a:pt x="0" y="6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0" y="2"/>
                    <a:pt x="15" y="4"/>
                    <a:pt x="24" y="9"/>
                  </a:cubicBezTo>
                  <a:lnTo>
                    <a:pt x="20" y="16"/>
                  </a:lnTo>
                  <a:close/>
                  <a:moveTo>
                    <a:pt x="1" y="43"/>
                  </a:moveTo>
                  <a:cubicBezTo>
                    <a:pt x="25" y="41"/>
                    <a:pt x="39" y="32"/>
                    <a:pt x="48" y="4"/>
                  </a:cubicBezTo>
                  <a:cubicBezTo>
                    <a:pt x="56" y="7"/>
                    <a:pt x="56" y="7"/>
                    <a:pt x="56" y="7"/>
                  </a:cubicBezTo>
                  <a:cubicBezTo>
                    <a:pt x="46" y="35"/>
                    <a:pt x="32" y="47"/>
                    <a:pt x="3" y="51"/>
                  </a:cubicBezTo>
                  <a:lnTo>
                    <a:pt x="1" y="43"/>
                  </a:lnTo>
                  <a:close/>
                </a:path>
              </a:pathLst>
            </a:custGeom>
            <a:solidFill>
              <a:srgbClr val="2217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23"/>
            <p:cNvSpPr>
              <a:spLocks/>
            </p:cNvSpPr>
            <p:nvPr/>
          </p:nvSpPr>
          <p:spPr bwMode="auto">
            <a:xfrm>
              <a:off x="8991601" y="5273676"/>
              <a:ext cx="98425" cy="104775"/>
            </a:xfrm>
            <a:custGeom>
              <a:avLst/>
              <a:gdLst>
                <a:gd name="T0" fmla="*/ 53 w 53"/>
                <a:gd name="T1" fmla="*/ 9 h 56"/>
                <a:gd name="T2" fmla="*/ 7 w 53"/>
                <a:gd name="T3" fmla="*/ 56 h 56"/>
                <a:gd name="T4" fmla="*/ 4 w 53"/>
                <a:gd name="T5" fmla="*/ 50 h 56"/>
                <a:gd name="T6" fmla="*/ 43 w 53"/>
                <a:gd name="T7" fmla="*/ 16 h 56"/>
                <a:gd name="T8" fmla="*/ 20 w 53"/>
                <a:gd name="T9" fmla="*/ 16 h 56"/>
                <a:gd name="T10" fmla="*/ 5 w 53"/>
                <a:gd name="T11" fmla="*/ 31 h 56"/>
                <a:gd name="T12" fmla="*/ 0 w 53"/>
                <a:gd name="T13" fmla="*/ 25 h 56"/>
                <a:gd name="T14" fmla="*/ 21 w 53"/>
                <a:gd name="T15" fmla="*/ 0 h 56"/>
                <a:gd name="T16" fmla="*/ 29 w 53"/>
                <a:gd name="T17" fmla="*/ 1 h 56"/>
                <a:gd name="T18" fmla="*/ 25 w 53"/>
                <a:gd name="T19" fmla="*/ 9 h 56"/>
                <a:gd name="T20" fmla="*/ 53 w 53"/>
                <a:gd name="T21" fmla="*/ 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3" h="56">
                  <a:moveTo>
                    <a:pt x="53" y="9"/>
                  </a:moveTo>
                  <a:cubicBezTo>
                    <a:pt x="51" y="20"/>
                    <a:pt x="46" y="51"/>
                    <a:pt x="7" y="56"/>
                  </a:cubicBezTo>
                  <a:cubicBezTo>
                    <a:pt x="4" y="50"/>
                    <a:pt x="4" y="50"/>
                    <a:pt x="4" y="50"/>
                  </a:cubicBezTo>
                  <a:cubicBezTo>
                    <a:pt x="25" y="47"/>
                    <a:pt x="37" y="39"/>
                    <a:pt x="43" y="16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14" y="23"/>
                    <a:pt x="9" y="28"/>
                    <a:pt x="5" y="31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4" y="23"/>
                    <a:pt x="15" y="16"/>
                    <a:pt x="21" y="0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28" y="3"/>
                    <a:pt x="27" y="5"/>
                    <a:pt x="25" y="9"/>
                  </a:cubicBezTo>
                  <a:lnTo>
                    <a:pt x="53" y="9"/>
                  </a:lnTo>
                  <a:close/>
                </a:path>
              </a:pathLst>
            </a:custGeom>
            <a:solidFill>
              <a:srgbClr val="2217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24"/>
            <p:cNvSpPr>
              <a:spLocks/>
            </p:cNvSpPr>
            <p:nvPr/>
          </p:nvSpPr>
          <p:spPr bwMode="auto">
            <a:xfrm>
              <a:off x="9112251" y="5280026"/>
              <a:ext cx="104775" cy="98425"/>
            </a:xfrm>
            <a:custGeom>
              <a:avLst/>
              <a:gdLst>
                <a:gd name="T0" fmla="*/ 0 w 56"/>
                <a:gd name="T1" fmla="*/ 45 h 52"/>
                <a:gd name="T2" fmla="*/ 37 w 56"/>
                <a:gd name="T3" fmla="*/ 7 h 52"/>
                <a:gd name="T4" fmla="*/ 3 w 56"/>
                <a:gd name="T5" fmla="*/ 7 h 52"/>
                <a:gd name="T6" fmla="*/ 3 w 56"/>
                <a:gd name="T7" fmla="*/ 0 h 52"/>
                <a:gd name="T8" fmla="*/ 47 w 56"/>
                <a:gd name="T9" fmla="*/ 0 h 52"/>
                <a:gd name="T10" fmla="*/ 35 w 56"/>
                <a:gd name="T11" fmla="*/ 26 h 52"/>
                <a:gd name="T12" fmla="*/ 56 w 56"/>
                <a:gd name="T13" fmla="*/ 46 h 52"/>
                <a:gd name="T14" fmla="*/ 50 w 56"/>
                <a:gd name="T15" fmla="*/ 52 h 52"/>
                <a:gd name="T16" fmla="*/ 30 w 56"/>
                <a:gd name="T17" fmla="*/ 32 h 52"/>
                <a:gd name="T18" fmla="*/ 4 w 56"/>
                <a:gd name="T19" fmla="*/ 52 h 52"/>
                <a:gd name="T20" fmla="*/ 0 w 56"/>
                <a:gd name="T21" fmla="*/ 45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6" h="52">
                  <a:moveTo>
                    <a:pt x="0" y="45"/>
                  </a:moveTo>
                  <a:cubicBezTo>
                    <a:pt x="14" y="40"/>
                    <a:pt x="30" y="26"/>
                    <a:pt x="37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6" y="3"/>
                    <a:pt x="44" y="14"/>
                    <a:pt x="35" y="26"/>
                  </a:cubicBezTo>
                  <a:cubicBezTo>
                    <a:pt x="42" y="33"/>
                    <a:pt x="50" y="39"/>
                    <a:pt x="56" y="46"/>
                  </a:cubicBezTo>
                  <a:cubicBezTo>
                    <a:pt x="50" y="52"/>
                    <a:pt x="50" y="52"/>
                    <a:pt x="50" y="52"/>
                  </a:cubicBezTo>
                  <a:cubicBezTo>
                    <a:pt x="43" y="43"/>
                    <a:pt x="33" y="34"/>
                    <a:pt x="30" y="32"/>
                  </a:cubicBezTo>
                  <a:cubicBezTo>
                    <a:pt x="23" y="41"/>
                    <a:pt x="14" y="47"/>
                    <a:pt x="4" y="52"/>
                  </a:cubicBezTo>
                  <a:lnTo>
                    <a:pt x="0" y="45"/>
                  </a:lnTo>
                  <a:close/>
                </a:path>
              </a:pathLst>
            </a:custGeom>
            <a:solidFill>
              <a:srgbClr val="2217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3" name="Oval 54"/>
            <p:cNvSpPr>
              <a:spLocks noChangeArrowheads="1"/>
            </p:cNvSpPr>
            <p:nvPr/>
          </p:nvSpPr>
          <p:spPr bwMode="auto">
            <a:xfrm>
              <a:off x="8561388" y="4926014"/>
              <a:ext cx="117475" cy="120650"/>
            </a:xfrm>
            <a:prstGeom prst="ellipse">
              <a:avLst/>
            </a:pr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4" name="Freeform 55"/>
            <p:cNvSpPr>
              <a:spLocks noEditPoints="1"/>
            </p:cNvSpPr>
            <p:nvPr/>
          </p:nvSpPr>
          <p:spPr bwMode="auto">
            <a:xfrm>
              <a:off x="8583613" y="4940301"/>
              <a:ext cx="73025" cy="77788"/>
            </a:xfrm>
            <a:custGeom>
              <a:avLst/>
              <a:gdLst>
                <a:gd name="T0" fmla="*/ 11 w 46"/>
                <a:gd name="T1" fmla="*/ 49 h 49"/>
                <a:gd name="T2" fmla="*/ 0 w 46"/>
                <a:gd name="T3" fmla="*/ 49 h 49"/>
                <a:gd name="T4" fmla="*/ 18 w 46"/>
                <a:gd name="T5" fmla="*/ 0 h 49"/>
                <a:gd name="T6" fmla="*/ 30 w 46"/>
                <a:gd name="T7" fmla="*/ 0 h 49"/>
                <a:gd name="T8" fmla="*/ 46 w 46"/>
                <a:gd name="T9" fmla="*/ 49 h 49"/>
                <a:gd name="T10" fmla="*/ 35 w 46"/>
                <a:gd name="T11" fmla="*/ 49 h 49"/>
                <a:gd name="T12" fmla="*/ 32 w 46"/>
                <a:gd name="T13" fmla="*/ 40 h 49"/>
                <a:gd name="T14" fmla="*/ 14 w 46"/>
                <a:gd name="T15" fmla="*/ 40 h 49"/>
                <a:gd name="T16" fmla="*/ 11 w 46"/>
                <a:gd name="T17" fmla="*/ 49 h 49"/>
                <a:gd name="T18" fmla="*/ 16 w 46"/>
                <a:gd name="T19" fmla="*/ 31 h 49"/>
                <a:gd name="T20" fmla="*/ 30 w 46"/>
                <a:gd name="T21" fmla="*/ 31 h 49"/>
                <a:gd name="T22" fmla="*/ 24 w 46"/>
                <a:gd name="T23" fmla="*/ 12 h 49"/>
                <a:gd name="T24" fmla="*/ 24 w 46"/>
                <a:gd name="T25" fmla="*/ 12 h 49"/>
                <a:gd name="T26" fmla="*/ 16 w 46"/>
                <a:gd name="T27" fmla="*/ 31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6" h="49">
                  <a:moveTo>
                    <a:pt x="11" y="49"/>
                  </a:moveTo>
                  <a:lnTo>
                    <a:pt x="0" y="49"/>
                  </a:lnTo>
                  <a:lnTo>
                    <a:pt x="18" y="0"/>
                  </a:lnTo>
                  <a:lnTo>
                    <a:pt x="30" y="0"/>
                  </a:lnTo>
                  <a:lnTo>
                    <a:pt x="46" y="49"/>
                  </a:lnTo>
                  <a:lnTo>
                    <a:pt x="35" y="49"/>
                  </a:lnTo>
                  <a:lnTo>
                    <a:pt x="32" y="40"/>
                  </a:lnTo>
                  <a:lnTo>
                    <a:pt x="14" y="40"/>
                  </a:lnTo>
                  <a:lnTo>
                    <a:pt x="11" y="49"/>
                  </a:lnTo>
                  <a:close/>
                  <a:moveTo>
                    <a:pt x="16" y="31"/>
                  </a:moveTo>
                  <a:lnTo>
                    <a:pt x="30" y="31"/>
                  </a:lnTo>
                  <a:lnTo>
                    <a:pt x="24" y="12"/>
                  </a:lnTo>
                  <a:lnTo>
                    <a:pt x="24" y="12"/>
                  </a:lnTo>
                  <a:lnTo>
                    <a:pt x="16" y="3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5" name="Oval 56"/>
            <p:cNvSpPr>
              <a:spLocks noChangeArrowheads="1"/>
            </p:cNvSpPr>
            <p:nvPr/>
          </p:nvSpPr>
          <p:spPr bwMode="auto">
            <a:xfrm>
              <a:off x="8561388" y="5273676"/>
              <a:ext cx="117475" cy="119063"/>
            </a:xfrm>
            <a:prstGeom prst="ellipse">
              <a:avLst/>
            </a:pr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6" name="Freeform 57"/>
            <p:cNvSpPr>
              <a:spLocks noEditPoints="1"/>
            </p:cNvSpPr>
            <p:nvPr/>
          </p:nvSpPr>
          <p:spPr bwMode="auto">
            <a:xfrm>
              <a:off x="8593138" y="5292726"/>
              <a:ext cx="63500" cy="76200"/>
            </a:xfrm>
            <a:custGeom>
              <a:avLst/>
              <a:gdLst>
                <a:gd name="T0" fmla="*/ 0 w 34"/>
                <a:gd name="T1" fmla="*/ 0 h 41"/>
                <a:gd name="T2" fmla="*/ 20 w 34"/>
                <a:gd name="T3" fmla="*/ 0 h 41"/>
                <a:gd name="T4" fmla="*/ 33 w 34"/>
                <a:gd name="T5" fmla="*/ 11 h 41"/>
                <a:gd name="T6" fmla="*/ 27 w 34"/>
                <a:gd name="T7" fmla="*/ 19 h 41"/>
                <a:gd name="T8" fmla="*/ 34 w 34"/>
                <a:gd name="T9" fmla="*/ 29 h 41"/>
                <a:gd name="T10" fmla="*/ 30 w 34"/>
                <a:gd name="T11" fmla="*/ 37 h 41"/>
                <a:gd name="T12" fmla="*/ 17 w 34"/>
                <a:gd name="T13" fmla="*/ 41 h 41"/>
                <a:gd name="T14" fmla="*/ 0 w 34"/>
                <a:gd name="T15" fmla="*/ 41 h 41"/>
                <a:gd name="T16" fmla="*/ 0 w 34"/>
                <a:gd name="T17" fmla="*/ 0 h 41"/>
                <a:gd name="T18" fmla="*/ 8 w 34"/>
                <a:gd name="T19" fmla="*/ 16 h 41"/>
                <a:gd name="T20" fmla="*/ 18 w 34"/>
                <a:gd name="T21" fmla="*/ 16 h 41"/>
                <a:gd name="T22" fmla="*/ 24 w 34"/>
                <a:gd name="T23" fmla="*/ 12 h 41"/>
                <a:gd name="T24" fmla="*/ 18 w 34"/>
                <a:gd name="T25" fmla="*/ 7 h 41"/>
                <a:gd name="T26" fmla="*/ 8 w 34"/>
                <a:gd name="T27" fmla="*/ 7 h 41"/>
                <a:gd name="T28" fmla="*/ 8 w 34"/>
                <a:gd name="T29" fmla="*/ 16 h 41"/>
                <a:gd name="T30" fmla="*/ 8 w 34"/>
                <a:gd name="T31" fmla="*/ 34 h 41"/>
                <a:gd name="T32" fmla="*/ 19 w 34"/>
                <a:gd name="T33" fmla="*/ 34 h 41"/>
                <a:gd name="T34" fmla="*/ 25 w 34"/>
                <a:gd name="T35" fmla="*/ 28 h 41"/>
                <a:gd name="T36" fmla="*/ 19 w 34"/>
                <a:gd name="T37" fmla="*/ 23 h 41"/>
                <a:gd name="T38" fmla="*/ 8 w 34"/>
                <a:gd name="T39" fmla="*/ 23 h 41"/>
                <a:gd name="T40" fmla="*/ 8 w 34"/>
                <a:gd name="T41" fmla="*/ 3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4" h="41">
                  <a:moveTo>
                    <a:pt x="0" y="0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30" y="0"/>
                    <a:pt x="33" y="6"/>
                    <a:pt x="33" y="11"/>
                  </a:cubicBezTo>
                  <a:cubicBezTo>
                    <a:pt x="33" y="17"/>
                    <a:pt x="29" y="18"/>
                    <a:pt x="27" y="19"/>
                  </a:cubicBezTo>
                  <a:cubicBezTo>
                    <a:pt x="33" y="21"/>
                    <a:pt x="34" y="25"/>
                    <a:pt x="34" y="29"/>
                  </a:cubicBezTo>
                  <a:cubicBezTo>
                    <a:pt x="34" y="32"/>
                    <a:pt x="32" y="35"/>
                    <a:pt x="30" y="37"/>
                  </a:cubicBezTo>
                  <a:cubicBezTo>
                    <a:pt x="28" y="40"/>
                    <a:pt x="26" y="41"/>
                    <a:pt x="17" y="41"/>
                  </a:cubicBezTo>
                  <a:cubicBezTo>
                    <a:pt x="0" y="41"/>
                    <a:pt x="0" y="41"/>
                    <a:pt x="0" y="41"/>
                  </a:cubicBezTo>
                  <a:lnTo>
                    <a:pt x="0" y="0"/>
                  </a:lnTo>
                  <a:close/>
                  <a:moveTo>
                    <a:pt x="8" y="16"/>
                  </a:moveTo>
                  <a:cubicBezTo>
                    <a:pt x="18" y="16"/>
                    <a:pt x="18" y="16"/>
                    <a:pt x="18" y="16"/>
                  </a:cubicBezTo>
                  <a:cubicBezTo>
                    <a:pt x="22" y="16"/>
                    <a:pt x="24" y="15"/>
                    <a:pt x="24" y="12"/>
                  </a:cubicBezTo>
                  <a:cubicBezTo>
                    <a:pt x="24" y="8"/>
                    <a:pt x="22" y="7"/>
                    <a:pt x="18" y="7"/>
                  </a:cubicBezTo>
                  <a:cubicBezTo>
                    <a:pt x="8" y="7"/>
                    <a:pt x="8" y="7"/>
                    <a:pt x="8" y="7"/>
                  </a:cubicBezTo>
                  <a:lnTo>
                    <a:pt x="8" y="16"/>
                  </a:lnTo>
                  <a:close/>
                  <a:moveTo>
                    <a:pt x="8" y="34"/>
                  </a:moveTo>
                  <a:cubicBezTo>
                    <a:pt x="19" y="34"/>
                    <a:pt x="19" y="34"/>
                    <a:pt x="19" y="34"/>
                  </a:cubicBezTo>
                  <a:cubicBezTo>
                    <a:pt x="23" y="34"/>
                    <a:pt x="25" y="32"/>
                    <a:pt x="25" y="28"/>
                  </a:cubicBezTo>
                  <a:cubicBezTo>
                    <a:pt x="25" y="24"/>
                    <a:pt x="22" y="23"/>
                    <a:pt x="19" y="23"/>
                  </a:cubicBezTo>
                  <a:cubicBezTo>
                    <a:pt x="8" y="23"/>
                    <a:pt x="8" y="23"/>
                    <a:pt x="8" y="23"/>
                  </a:cubicBezTo>
                  <a:lnTo>
                    <a:pt x="8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7" name="Oval 58"/>
            <p:cNvSpPr>
              <a:spLocks noChangeArrowheads="1"/>
            </p:cNvSpPr>
            <p:nvPr/>
          </p:nvSpPr>
          <p:spPr bwMode="auto">
            <a:xfrm>
              <a:off x="8561388" y="5613402"/>
              <a:ext cx="117475" cy="119063"/>
            </a:xfrm>
            <a:prstGeom prst="ellipse">
              <a:avLst/>
            </a:pr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8" name="Freeform 59"/>
            <p:cNvSpPr>
              <a:spLocks/>
            </p:cNvSpPr>
            <p:nvPr/>
          </p:nvSpPr>
          <p:spPr bwMode="auto">
            <a:xfrm>
              <a:off x="8582026" y="5629277"/>
              <a:ext cx="66675" cy="82550"/>
            </a:xfrm>
            <a:custGeom>
              <a:avLst/>
              <a:gdLst>
                <a:gd name="T0" fmla="*/ 28 w 36"/>
                <a:gd name="T1" fmla="*/ 14 h 43"/>
                <a:gd name="T2" fmla="*/ 19 w 36"/>
                <a:gd name="T3" fmla="*/ 7 h 43"/>
                <a:gd name="T4" fmla="*/ 9 w 36"/>
                <a:gd name="T5" fmla="*/ 22 h 43"/>
                <a:gd name="T6" fmla="*/ 19 w 36"/>
                <a:gd name="T7" fmla="*/ 36 h 43"/>
                <a:gd name="T8" fmla="*/ 28 w 36"/>
                <a:gd name="T9" fmla="*/ 28 h 43"/>
                <a:gd name="T10" fmla="*/ 36 w 36"/>
                <a:gd name="T11" fmla="*/ 28 h 43"/>
                <a:gd name="T12" fmla="*/ 19 w 36"/>
                <a:gd name="T13" fmla="*/ 43 h 43"/>
                <a:gd name="T14" fmla="*/ 0 w 36"/>
                <a:gd name="T15" fmla="*/ 22 h 43"/>
                <a:gd name="T16" fmla="*/ 19 w 36"/>
                <a:gd name="T17" fmla="*/ 0 h 43"/>
                <a:gd name="T18" fmla="*/ 36 w 36"/>
                <a:gd name="T19" fmla="*/ 14 h 43"/>
                <a:gd name="T20" fmla="*/ 28 w 36"/>
                <a:gd name="T21" fmla="*/ 14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" h="43">
                  <a:moveTo>
                    <a:pt x="28" y="14"/>
                  </a:moveTo>
                  <a:cubicBezTo>
                    <a:pt x="27" y="12"/>
                    <a:pt x="26" y="7"/>
                    <a:pt x="19" y="7"/>
                  </a:cubicBezTo>
                  <a:cubicBezTo>
                    <a:pt x="15" y="7"/>
                    <a:pt x="9" y="10"/>
                    <a:pt x="9" y="22"/>
                  </a:cubicBezTo>
                  <a:cubicBezTo>
                    <a:pt x="9" y="29"/>
                    <a:pt x="12" y="36"/>
                    <a:pt x="19" y="36"/>
                  </a:cubicBezTo>
                  <a:cubicBezTo>
                    <a:pt x="24" y="36"/>
                    <a:pt x="27" y="33"/>
                    <a:pt x="28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7"/>
                    <a:pt x="29" y="43"/>
                    <a:pt x="19" y="43"/>
                  </a:cubicBezTo>
                  <a:cubicBezTo>
                    <a:pt x="8" y="43"/>
                    <a:pt x="0" y="36"/>
                    <a:pt x="0" y="22"/>
                  </a:cubicBezTo>
                  <a:cubicBezTo>
                    <a:pt x="0" y="7"/>
                    <a:pt x="8" y="0"/>
                    <a:pt x="19" y="0"/>
                  </a:cubicBezTo>
                  <a:cubicBezTo>
                    <a:pt x="31" y="0"/>
                    <a:pt x="36" y="8"/>
                    <a:pt x="36" y="14"/>
                  </a:cubicBezTo>
                  <a:lnTo>
                    <a:pt x="28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9" name="Oval 60"/>
            <p:cNvSpPr>
              <a:spLocks noChangeArrowheads="1"/>
            </p:cNvSpPr>
            <p:nvPr/>
          </p:nvSpPr>
          <p:spPr bwMode="auto">
            <a:xfrm>
              <a:off x="8561388" y="5934077"/>
              <a:ext cx="117475" cy="119063"/>
            </a:xfrm>
            <a:prstGeom prst="ellipse">
              <a:avLst/>
            </a:pr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0" name="Freeform 61"/>
            <p:cNvSpPr>
              <a:spLocks noEditPoints="1"/>
            </p:cNvSpPr>
            <p:nvPr/>
          </p:nvSpPr>
          <p:spPr bwMode="auto">
            <a:xfrm>
              <a:off x="8594726" y="5953127"/>
              <a:ext cx="63500" cy="76200"/>
            </a:xfrm>
            <a:custGeom>
              <a:avLst/>
              <a:gdLst>
                <a:gd name="T0" fmla="*/ 0 w 34"/>
                <a:gd name="T1" fmla="*/ 0 h 41"/>
                <a:gd name="T2" fmla="*/ 18 w 34"/>
                <a:gd name="T3" fmla="*/ 0 h 41"/>
                <a:gd name="T4" fmla="*/ 34 w 34"/>
                <a:gd name="T5" fmla="*/ 20 h 41"/>
                <a:gd name="T6" fmla="*/ 17 w 34"/>
                <a:gd name="T7" fmla="*/ 41 h 41"/>
                <a:gd name="T8" fmla="*/ 0 w 34"/>
                <a:gd name="T9" fmla="*/ 41 h 41"/>
                <a:gd name="T10" fmla="*/ 0 w 34"/>
                <a:gd name="T11" fmla="*/ 0 h 41"/>
                <a:gd name="T12" fmla="*/ 8 w 34"/>
                <a:gd name="T13" fmla="*/ 34 h 41"/>
                <a:gd name="T14" fmla="*/ 16 w 34"/>
                <a:gd name="T15" fmla="*/ 34 h 41"/>
                <a:gd name="T16" fmla="*/ 26 w 34"/>
                <a:gd name="T17" fmla="*/ 21 h 41"/>
                <a:gd name="T18" fmla="*/ 16 w 34"/>
                <a:gd name="T19" fmla="*/ 7 h 41"/>
                <a:gd name="T20" fmla="*/ 8 w 34"/>
                <a:gd name="T21" fmla="*/ 7 h 41"/>
                <a:gd name="T22" fmla="*/ 8 w 34"/>
                <a:gd name="T23" fmla="*/ 3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4" h="41">
                  <a:moveTo>
                    <a:pt x="0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32" y="0"/>
                    <a:pt x="34" y="12"/>
                    <a:pt x="34" y="20"/>
                  </a:cubicBezTo>
                  <a:cubicBezTo>
                    <a:pt x="34" y="29"/>
                    <a:pt x="31" y="41"/>
                    <a:pt x="17" y="41"/>
                  </a:cubicBezTo>
                  <a:cubicBezTo>
                    <a:pt x="0" y="41"/>
                    <a:pt x="0" y="41"/>
                    <a:pt x="0" y="41"/>
                  </a:cubicBezTo>
                  <a:lnTo>
                    <a:pt x="0" y="0"/>
                  </a:lnTo>
                  <a:close/>
                  <a:moveTo>
                    <a:pt x="8" y="34"/>
                  </a:moveTo>
                  <a:cubicBezTo>
                    <a:pt x="16" y="34"/>
                    <a:pt x="16" y="34"/>
                    <a:pt x="16" y="34"/>
                  </a:cubicBezTo>
                  <a:cubicBezTo>
                    <a:pt x="23" y="34"/>
                    <a:pt x="26" y="27"/>
                    <a:pt x="26" y="21"/>
                  </a:cubicBezTo>
                  <a:cubicBezTo>
                    <a:pt x="26" y="8"/>
                    <a:pt x="20" y="7"/>
                    <a:pt x="16" y="7"/>
                  </a:cubicBezTo>
                  <a:cubicBezTo>
                    <a:pt x="8" y="7"/>
                    <a:pt x="8" y="7"/>
                    <a:pt x="8" y="7"/>
                  </a:cubicBezTo>
                  <a:lnTo>
                    <a:pt x="8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1" name="Oval 62"/>
            <p:cNvSpPr>
              <a:spLocks noChangeArrowheads="1"/>
            </p:cNvSpPr>
            <p:nvPr/>
          </p:nvSpPr>
          <p:spPr bwMode="auto">
            <a:xfrm>
              <a:off x="9866313" y="4924426"/>
              <a:ext cx="120650" cy="120650"/>
            </a:xfrm>
            <a:prstGeom prst="ellipse">
              <a:avLst/>
            </a:pr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2" name="Freeform 63"/>
            <p:cNvSpPr>
              <a:spLocks/>
            </p:cNvSpPr>
            <p:nvPr/>
          </p:nvSpPr>
          <p:spPr bwMode="auto">
            <a:xfrm>
              <a:off x="9896476" y="4945064"/>
              <a:ext cx="58738" cy="77788"/>
            </a:xfrm>
            <a:custGeom>
              <a:avLst/>
              <a:gdLst>
                <a:gd name="T0" fmla="*/ 37 w 37"/>
                <a:gd name="T1" fmla="*/ 8 h 49"/>
                <a:gd name="T2" fmla="*/ 11 w 37"/>
                <a:gd name="T3" fmla="*/ 8 h 49"/>
                <a:gd name="T4" fmla="*/ 11 w 37"/>
                <a:gd name="T5" fmla="*/ 19 h 49"/>
                <a:gd name="T6" fmla="*/ 34 w 37"/>
                <a:gd name="T7" fmla="*/ 19 h 49"/>
                <a:gd name="T8" fmla="*/ 34 w 37"/>
                <a:gd name="T9" fmla="*/ 27 h 49"/>
                <a:gd name="T10" fmla="*/ 11 w 37"/>
                <a:gd name="T11" fmla="*/ 27 h 49"/>
                <a:gd name="T12" fmla="*/ 11 w 37"/>
                <a:gd name="T13" fmla="*/ 40 h 49"/>
                <a:gd name="T14" fmla="*/ 37 w 37"/>
                <a:gd name="T15" fmla="*/ 40 h 49"/>
                <a:gd name="T16" fmla="*/ 37 w 37"/>
                <a:gd name="T17" fmla="*/ 49 h 49"/>
                <a:gd name="T18" fmla="*/ 0 w 37"/>
                <a:gd name="T19" fmla="*/ 49 h 49"/>
                <a:gd name="T20" fmla="*/ 0 w 37"/>
                <a:gd name="T21" fmla="*/ 0 h 49"/>
                <a:gd name="T22" fmla="*/ 37 w 37"/>
                <a:gd name="T23" fmla="*/ 0 h 49"/>
                <a:gd name="T24" fmla="*/ 37 w 37"/>
                <a:gd name="T25" fmla="*/ 8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7" h="49">
                  <a:moveTo>
                    <a:pt x="37" y="8"/>
                  </a:moveTo>
                  <a:lnTo>
                    <a:pt x="11" y="8"/>
                  </a:lnTo>
                  <a:lnTo>
                    <a:pt x="11" y="19"/>
                  </a:lnTo>
                  <a:lnTo>
                    <a:pt x="34" y="19"/>
                  </a:lnTo>
                  <a:lnTo>
                    <a:pt x="34" y="27"/>
                  </a:lnTo>
                  <a:lnTo>
                    <a:pt x="11" y="27"/>
                  </a:lnTo>
                  <a:lnTo>
                    <a:pt x="11" y="40"/>
                  </a:lnTo>
                  <a:lnTo>
                    <a:pt x="37" y="40"/>
                  </a:lnTo>
                  <a:lnTo>
                    <a:pt x="37" y="49"/>
                  </a:lnTo>
                  <a:lnTo>
                    <a:pt x="0" y="49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3" name="Oval 64"/>
            <p:cNvSpPr>
              <a:spLocks noChangeArrowheads="1"/>
            </p:cNvSpPr>
            <p:nvPr/>
          </p:nvSpPr>
          <p:spPr bwMode="auto">
            <a:xfrm>
              <a:off x="9866313" y="5273676"/>
              <a:ext cx="120650" cy="119063"/>
            </a:xfrm>
            <a:prstGeom prst="ellipse">
              <a:avLst/>
            </a:pr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4" name="Freeform 65"/>
            <p:cNvSpPr>
              <a:spLocks/>
            </p:cNvSpPr>
            <p:nvPr/>
          </p:nvSpPr>
          <p:spPr bwMode="auto">
            <a:xfrm>
              <a:off x="9896476" y="5292726"/>
              <a:ext cx="57150" cy="76200"/>
            </a:xfrm>
            <a:custGeom>
              <a:avLst/>
              <a:gdLst>
                <a:gd name="T0" fmla="*/ 11 w 36"/>
                <a:gd name="T1" fmla="*/ 48 h 48"/>
                <a:gd name="T2" fmla="*/ 0 w 36"/>
                <a:gd name="T3" fmla="*/ 48 h 48"/>
                <a:gd name="T4" fmla="*/ 0 w 36"/>
                <a:gd name="T5" fmla="*/ 0 h 48"/>
                <a:gd name="T6" fmla="*/ 36 w 36"/>
                <a:gd name="T7" fmla="*/ 0 h 48"/>
                <a:gd name="T8" fmla="*/ 36 w 36"/>
                <a:gd name="T9" fmla="*/ 8 h 48"/>
                <a:gd name="T10" fmla="*/ 11 w 36"/>
                <a:gd name="T11" fmla="*/ 8 h 48"/>
                <a:gd name="T12" fmla="*/ 11 w 36"/>
                <a:gd name="T13" fmla="*/ 20 h 48"/>
                <a:gd name="T14" fmla="*/ 32 w 36"/>
                <a:gd name="T15" fmla="*/ 20 h 48"/>
                <a:gd name="T16" fmla="*/ 32 w 36"/>
                <a:gd name="T17" fmla="*/ 28 h 48"/>
                <a:gd name="T18" fmla="*/ 11 w 36"/>
                <a:gd name="T19" fmla="*/ 28 h 48"/>
                <a:gd name="T20" fmla="*/ 11 w 36"/>
                <a:gd name="T21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" h="48">
                  <a:moveTo>
                    <a:pt x="11" y="48"/>
                  </a:moveTo>
                  <a:lnTo>
                    <a:pt x="0" y="48"/>
                  </a:lnTo>
                  <a:lnTo>
                    <a:pt x="0" y="0"/>
                  </a:lnTo>
                  <a:lnTo>
                    <a:pt x="36" y="0"/>
                  </a:lnTo>
                  <a:lnTo>
                    <a:pt x="36" y="8"/>
                  </a:lnTo>
                  <a:lnTo>
                    <a:pt x="11" y="8"/>
                  </a:lnTo>
                  <a:lnTo>
                    <a:pt x="11" y="20"/>
                  </a:lnTo>
                  <a:lnTo>
                    <a:pt x="32" y="20"/>
                  </a:lnTo>
                  <a:lnTo>
                    <a:pt x="32" y="28"/>
                  </a:lnTo>
                  <a:lnTo>
                    <a:pt x="11" y="28"/>
                  </a:lnTo>
                  <a:lnTo>
                    <a:pt x="11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5" name="Oval 66"/>
            <p:cNvSpPr>
              <a:spLocks noChangeArrowheads="1"/>
            </p:cNvSpPr>
            <p:nvPr/>
          </p:nvSpPr>
          <p:spPr bwMode="auto">
            <a:xfrm>
              <a:off x="9866313" y="5613402"/>
              <a:ext cx="120650" cy="119063"/>
            </a:xfrm>
            <a:prstGeom prst="ellipse">
              <a:avLst/>
            </a:pr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6" name="Freeform 67"/>
            <p:cNvSpPr>
              <a:spLocks/>
            </p:cNvSpPr>
            <p:nvPr/>
          </p:nvSpPr>
          <p:spPr bwMode="auto">
            <a:xfrm>
              <a:off x="9886951" y="5629277"/>
              <a:ext cx="71438" cy="82550"/>
            </a:xfrm>
            <a:custGeom>
              <a:avLst/>
              <a:gdLst>
                <a:gd name="T0" fmla="*/ 21 w 38"/>
                <a:gd name="T1" fmla="*/ 20 h 43"/>
                <a:gd name="T2" fmla="*/ 38 w 38"/>
                <a:gd name="T3" fmla="*/ 20 h 43"/>
                <a:gd name="T4" fmla="*/ 38 w 38"/>
                <a:gd name="T5" fmla="*/ 42 h 43"/>
                <a:gd name="T6" fmla="*/ 32 w 38"/>
                <a:gd name="T7" fmla="*/ 42 h 43"/>
                <a:gd name="T8" fmla="*/ 31 w 38"/>
                <a:gd name="T9" fmla="*/ 37 h 43"/>
                <a:gd name="T10" fmla="*/ 18 w 38"/>
                <a:gd name="T11" fmla="*/ 43 h 43"/>
                <a:gd name="T12" fmla="*/ 0 w 38"/>
                <a:gd name="T13" fmla="*/ 22 h 43"/>
                <a:gd name="T14" fmla="*/ 20 w 38"/>
                <a:gd name="T15" fmla="*/ 0 h 43"/>
                <a:gd name="T16" fmla="*/ 38 w 38"/>
                <a:gd name="T17" fmla="*/ 14 h 43"/>
                <a:gd name="T18" fmla="*/ 29 w 38"/>
                <a:gd name="T19" fmla="*/ 14 h 43"/>
                <a:gd name="T20" fmla="*/ 20 w 38"/>
                <a:gd name="T21" fmla="*/ 7 h 43"/>
                <a:gd name="T22" fmla="*/ 8 w 38"/>
                <a:gd name="T23" fmla="*/ 22 h 43"/>
                <a:gd name="T24" fmla="*/ 20 w 38"/>
                <a:gd name="T25" fmla="*/ 36 h 43"/>
                <a:gd name="T26" fmla="*/ 30 w 38"/>
                <a:gd name="T27" fmla="*/ 27 h 43"/>
                <a:gd name="T28" fmla="*/ 21 w 38"/>
                <a:gd name="T29" fmla="*/ 27 h 43"/>
                <a:gd name="T30" fmla="*/ 21 w 38"/>
                <a:gd name="T31" fmla="*/ 2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8" h="43">
                  <a:moveTo>
                    <a:pt x="21" y="20"/>
                  </a:moveTo>
                  <a:cubicBezTo>
                    <a:pt x="38" y="20"/>
                    <a:pt x="38" y="20"/>
                    <a:pt x="38" y="20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29" y="39"/>
                    <a:pt x="26" y="43"/>
                    <a:pt x="18" y="43"/>
                  </a:cubicBezTo>
                  <a:cubicBezTo>
                    <a:pt x="9" y="43"/>
                    <a:pt x="0" y="36"/>
                    <a:pt x="0" y="22"/>
                  </a:cubicBezTo>
                  <a:cubicBezTo>
                    <a:pt x="0" y="10"/>
                    <a:pt x="6" y="0"/>
                    <a:pt x="20" y="0"/>
                  </a:cubicBezTo>
                  <a:cubicBezTo>
                    <a:pt x="32" y="0"/>
                    <a:pt x="37" y="8"/>
                    <a:pt x="38" y="14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9" y="12"/>
                    <a:pt x="26" y="7"/>
                    <a:pt x="20" y="7"/>
                  </a:cubicBezTo>
                  <a:cubicBezTo>
                    <a:pt x="14" y="7"/>
                    <a:pt x="8" y="11"/>
                    <a:pt x="8" y="22"/>
                  </a:cubicBezTo>
                  <a:cubicBezTo>
                    <a:pt x="8" y="33"/>
                    <a:pt x="14" y="36"/>
                    <a:pt x="20" y="36"/>
                  </a:cubicBezTo>
                  <a:cubicBezTo>
                    <a:pt x="22" y="36"/>
                    <a:pt x="28" y="35"/>
                    <a:pt x="30" y="27"/>
                  </a:cubicBezTo>
                  <a:cubicBezTo>
                    <a:pt x="21" y="27"/>
                    <a:pt x="21" y="27"/>
                    <a:pt x="21" y="27"/>
                  </a:cubicBezTo>
                  <a:lnTo>
                    <a:pt x="21" y="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00" name="Oval 81"/>
            <p:cNvSpPr>
              <a:spLocks noChangeArrowheads="1"/>
            </p:cNvSpPr>
            <p:nvPr/>
          </p:nvSpPr>
          <p:spPr bwMode="auto">
            <a:xfrm>
              <a:off x="9866313" y="5922964"/>
              <a:ext cx="120650" cy="119063"/>
            </a:xfrm>
            <a:prstGeom prst="ellipse">
              <a:avLst/>
            </a:prstGeom>
            <a:solidFill>
              <a:srgbClr val="E993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01" name="Freeform 82"/>
            <p:cNvSpPr>
              <a:spLocks/>
            </p:cNvSpPr>
            <p:nvPr/>
          </p:nvSpPr>
          <p:spPr bwMode="auto">
            <a:xfrm>
              <a:off x="9896476" y="5942014"/>
              <a:ext cx="61913" cy="76200"/>
            </a:xfrm>
            <a:custGeom>
              <a:avLst/>
              <a:gdLst>
                <a:gd name="T0" fmla="*/ 11 w 39"/>
                <a:gd name="T1" fmla="*/ 27 h 48"/>
                <a:gd name="T2" fmla="*/ 11 w 39"/>
                <a:gd name="T3" fmla="*/ 48 h 48"/>
                <a:gd name="T4" fmla="*/ 0 w 39"/>
                <a:gd name="T5" fmla="*/ 48 h 48"/>
                <a:gd name="T6" fmla="*/ 0 w 39"/>
                <a:gd name="T7" fmla="*/ 0 h 48"/>
                <a:gd name="T8" fmla="*/ 11 w 39"/>
                <a:gd name="T9" fmla="*/ 0 h 48"/>
                <a:gd name="T10" fmla="*/ 11 w 39"/>
                <a:gd name="T11" fmla="*/ 19 h 48"/>
                <a:gd name="T12" fmla="*/ 30 w 39"/>
                <a:gd name="T13" fmla="*/ 19 h 48"/>
                <a:gd name="T14" fmla="*/ 30 w 39"/>
                <a:gd name="T15" fmla="*/ 0 h 48"/>
                <a:gd name="T16" fmla="*/ 39 w 39"/>
                <a:gd name="T17" fmla="*/ 0 h 48"/>
                <a:gd name="T18" fmla="*/ 39 w 39"/>
                <a:gd name="T19" fmla="*/ 48 h 48"/>
                <a:gd name="T20" fmla="*/ 30 w 39"/>
                <a:gd name="T21" fmla="*/ 48 h 48"/>
                <a:gd name="T22" fmla="*/ 30 w 39"/>
                <a:gd name="T23" fmla="*/ 27 h 48"/>
                <a:gd name="T24" fmla="*/ 11 w 39"/>
                <a:gd name="T25" fmla="*/ 2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" h="48">
                  <a:moveTo>
                    <a:pt x="11" y="27"/>
                  </a:moveTo>
                  <a:lnTo>
                    <a:pt x="11" y="48"/>
                  </a:lnTo>
                  <a:lnTo>
                    <a:pt x="0" y="48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19"/>
                  </a:lnTo>
                  <a:lnTo>
                    <a:pt x="30" y="19"/>
                  </a:lnTo>
                  <a:lnTo>
                    <a:pt x="30" y="0"/>
                  </a:lnTo>
                  <a:lnTo>
                    <a:pt x="39" y="0"/>
                  </a:lnTo>
                  <a:lnTo>
                    <a:pt x="39" y="48"/>
                  </a:lnTo>
                  <a:lnTo>
                    <a:pt x="30" y="48"/>
                  </a:lnTo>
                  <a:lnTo>
                    <a:pt x="30" y="27"/>
                  </a:lnTo>
                  <a:lnTo>
                    <a:pt x="11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49" name="Rectangle 130"/>
            <p:cNvSpPr>
              <a:spLocks noChangeArrowheads="1"/>
            </p:cNvSpPr>
            <p:nvPr/>
          </p:nvSpPr>
          <p:spPr bwMode="auto">
            <a:xfrm>
              <a:off x="10033990" y="5275377"/>
              <a:ext cx="987450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7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青山フラワーマーケット</a:t>
              </a:r>
              <a:endParaRPr kumimoji="0" lang="ja-JP" altLang="ja-JP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11353" name="Rectangle 134"/>
            <p:cNvSpPr>
              <a:spLocks noChangeArrowheads="1"/>
            </p:cNvSpPr>
            <p:nvPr/>
          </p:nvSpPr>
          <p:spPr bwMode="auto">
            <a:xfrm>
              <a:off x="10239376" y="5176839"/>
              <a:ext cx="6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ja-JP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55" name="Rectangle 136"/>
            <p:cNvSpPr>
              <a:spLocks noChangeArrowheads="1"/>
            </p:cNvSpPr>
            <p:nvPr/>
          </p:nvSpPr>
          <p:spPr bwMode="auto">
            <a:xfrm>
              <a:off x="10032299" y="4921157"/>
              <a:ext cx="718145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いい菜＆ゼスト</a:t>
              </a:r>
              <a:endParaRPr kumimoji="0" lang="ja-JP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11356" name="Rectangle 137"/>
            <p:cNvSpPr>
              <a:spLocks noChangeArrowheads="1"/>
            </p:cNvSpPr>
            <p:nvPr/>
          </p:nvSpPr>
          <p:spPr bwMode="auto">
            <a:xfrm>
              <a:off x="10006013" y="4822877"/>
              <a:ext cx="352425" cy="92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 dirty="0">
                  <a:ln>
                    <a:noFill/>
                  </a:ln>
                  <a:solidFill>
                    <a:srgbClr val="E60019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【惣</a:t>
              </a:r>
              <a:r>
                <a:rPr kumimoji="0" lang="en-US" altLang="ja-JP" sz="600" b="0" i="0" u="none" strike="noStrike" cap="none" normalizeH="0" baseline="0" dirty="0">
                  <a:ln>
                    <a:noFill/>
                  </a:ln>
                  <a:solidFill>
                    <a:srgbClr val="E60019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 </a:t>
              </a:r>
              <a:r>
                <a:rPr kumimoji="0" lang="ja-JP" altLang="ja-JP" sz="600" b="0" i="0" u="none" strike="noStrike" cap="none" normalizeH="0" baseline="0" dirty="0">
                  <a:ln>
                    <a:noFill/>
                  </a:ln>
                  <a:solidFill>
                    <a:srgbClr val="E60019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菜</a:t>
              </a:r>
              <a:r>
                <a:rPr kumimoji="0" lang="en-US" altLang="ja-JP" sz="600" b="0" i="0" u="none" strike="noStrike" cap="none" normalizeH="0" baseline="0" dirty="0">
                  <a:ln>
                    <a:noFill/>
                  </a:ln>
                  <a:solidFill>
                    <a:srgbClr val="E60019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】</a:t>
              </a:r>
              <a:endParaRPr kumimoji="0" lang="ja-JP" altLang="ja-JP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11359" name="Rectangle 140"/>
            <p:cNvSpPr>
              <a:spLocks noChangeArrowheads="1"/>
            </p:cNvSpPr>
            <p:nvPr/>
          </p:nvSpPr>
          <p:spPr bwMode="auto">
            <a:xfrm>
              <a:off x="9991726" y="5507039"/>
              <a:ext cx="461665" cy="92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 dirty="0">
                  <a:ln>
                    <a:noFill/>
                  </a:ln>
                  <a:solidFill>
                    <a:srgbClr val="E60019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【ドーナツ</a:t>
              </a:r>
              <a:r>
                <a:rPr kumimoji="0" lang="en-US" altLang="ja-JP" sz="600" b="0" i="0" u="none" strike="noStrike" cap="none" normalizeH="0" baseline="0" dirty="0">
                  <a:ln>
                    <a:noFill/>
                  </a:ln>
                  <a:solidFill>
                    <a:srgbClr val="E60019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】</a:t>
              </a:r>
              <a:endParaRPr kumimoji="0" lang="ja-JP" altLang="ja-JP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11360" name="Rectangle 141"/>
            <p:cNvSpPr>
              <a:spLocks noChangeArrowheads="1"/>
            </p:cNvSpPr>
            <p:nvPr/>
          </p:nvSpPr>
          <p:spPr bwMode="auto">
            <a:xfrm>
              <a:off x="10358438" y="5507039"/>
              <a:ext cx="6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ja-JP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2" name="Rectangle 136"/>
            <p:cNvSpPr>
              <a:spLocks noChangeArrowheads="1"/>
            </p:cNvSpPr>
            <p:nvPr/>
          </p:nvSpPr>
          <p:spPr bwMode="auto">
            <a:xfrm>
              <a:off x="8718882" y="4944947"/>
              <a:ext cx="615553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ソフトバンク</a:t>
              </a:r>
              <a:endParaRPr kumimoji="0" lang="ja-JP" altLang="ja-JP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pic>
        <p:nvPicPr>
          <p:cNvPr id="11361" name="図 1136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30551" y="5264087"/>
            <a:ext cx="519946" cy="170964"/>
          </a:xfrm>
          <a:prstGeom prst="rect">
            <a:avLst/>
          </a:prstGeom>
        </p:spPr>
      </p:pic>
      <p:sp>
        <p:nvSpPr>
          <p:cNvPr id="11362" name="テキスト ボックス 11361"/>
          <p:cNvSpPr txBox="1"/>
          <p:nvPr/>
        </p:nvSpPr>
        <p:spPr>
          <a:xfrm>
            <a:off x="8615363" y="5213754"/>
            <a:ext cx="10666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ファミリーマート</a:t>
            </a:r>
          </a:p>
        </p:txBody>
      </p:sp>
      <p:sp>
        <p:nvSpPr>
          <p:cNvPr id="161" name="Rectangle 137"/>
          <p:cNvSpPr>
            <a:spLocks noChangeArrowheads="1"/>
          </p:cNvSpPr>
          <p:nvPr/>
        </p:nvSpPr>
        <p:spPr bwMode="auto">
          <a:xfrm>
            <a:off x="8687540" y="4835493"/>
            <a:ext cx="796185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 dirty="0">
                <a:ln>
                  <a:noFill/>
                </a:ln>
                <a:solidFill>
                  <a:srgbClr val="E60019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0" lang="ja-JP" altLang="en-US" sz="600" b="0" i="0" u="none" strike="noStrike" cap="none" normalizeH="0" baseline="0" dirty="0">
                <a:ln>
                  <a:noFill/>
                </a:ln>
                <a:solidFill>
                  <a:srgbClr val="E60019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携帯電話販売 他</a:t>
            </a:r>
            <a:r>
              <a:rPr kumimoji="0" lang="en-US" altLang="ja-JP" sz="600" b="0" i="0" u="none" strike="noStrike" cap="none" normalizeH="0" baseline="0" dirty="0">
                <a:ln>
                  <a:noFill/>
                </a:ln>
                <a:solidFill>
                  <a:srgbClr val="E60019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62" name="Rectangle 137"/>
          <p:cNvSpPr>
            <a:spLocks noChangeArrowheads="1"/>
          </p:cNvSpPr>
          <p:nvPr/>
        </p:nvSpPr>
        <p:spPr bwMode="auto">
          <a:xfrm>
            <a:off x="10006013" y="5157531"/>
            <a:ext cx="3462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 dirty="0">
                <a:ln>
                  <a:noFill/>
                </a:ln>
                <a:solidFill>
                  <a:srgbClr val="E60019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0" lang="ja-JP" altLang="en-US" sz="600" dirty="0">
                <a:solidFill>
                  <a:srgbClr val="E60019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花 屋</a:t>
            </a:r>
            <a:r>
              <a:rPr kumimoji="0" lang="en-US" altLang="ja-JP" sz="600" dirty="0">
                <a:solidFill>
                  <a:srgbClr val="E60019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63" name="Rectangle 137"/>
          <p:cNvSpPr>
            <a:spLocks noChangeArrowheads="1"/>
          </p:cNvSpPr>
          <p:nvPr/>
        </p:nvSpPr>
        <p:spPr bwMode="auto">
          <a:xfrm>
            <a:off x="9999185" y="5816961"/>
            <a:ext cx="796185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 dirty="0">
                <a:ln>
                  <a:noFill/>
                </a:ln>
                <a:solidFill>
                  <a:srgbClr val="E60019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0" lang="ja-JP" altLang="en-US" sz="600" dirty="0">
                <a:solidFill>
                  <a:srgbClr val="E60019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健康食品専門店</a:t>
            </a:r>
            <a:r>
              <a:rPr kumimoji="0" lang="en-US" altLang="ja-JP" sz="600" b="0" i="0" u="none" strike="noStrike" cap="none" normalizeH="0" baseline="0" dirty="0">
                <a:ln>
                  <a:noFill/>
                </a:ln>
                <a:solidFill>
                  <a:srgbClr val="E60019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64" name="Rectangle 137"/>
          <p:cNvSpPr>
            <a:spLocks noChangeArrowheads="1"/>
          </p:cNvSpPr>
          <p:nvPr/>
        </p:nvSpPr>
        <p:spPr bwMode="auto">
          <a:xfrm>
            <a:off x="8673024" y="5165415"/>
            <a:ext cx="938583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 dirty="0">
                <a:ln>
                  <a:noFill/>
                </a:ln>
                <a:solidFill>
                  <a:srgbClr val="E60019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0" lang="ja-JP" altLang="en-US" sz="600" dirty="0">
                <a:solidFill>
                  <a:srgbClr val="E60019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コンビニエンスストア</a:t>
            </a:r>
            <a:r>
              <a:rPr kumimoji="0" lang="en-US" altLang="ja-JP" sz="600" b="0" i="0" u="none" strike="noStrike" cap="none" normalizeH="0" baseline="0" dirty="0">
                <a:ln>
                  <a:noFill/>
                </a:ln>
                <a:solidFill>
                  <a:srgbClr val="E60019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65" name="Rectangle 137"/>
          <p:cNvSpPr>
            <a:spLocks noChangeArrowheads="1"/>
          </p:cNvSpPr>
          <p:nvPr/>
        </p:nvSpPr>
        <p:spPr bwMode="auto">
          <a:xfrm>
            <a:off x="8679404" y="5507039"/>
            <a:ext cx="938583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 dirty="0">
                <a:ln>
                  <a:noFill/>
                </a:ln>
                <a:solidFill>
                  <a:srgbClr val="E60019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0" lang="ja-JP" altLang="en-US" sz="600" dirty="0">
                <a:solidFill>
                  <a:srgbClr val="E60019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クリーニング</a:t>
            </a:r>
            <a:r>
              <a:rPr kumimoji="0" lang="en-US" altLang="ja-JP" sz="600" dirty="0">
                <a:solidFill>
                  <a:srgbClr val="E60019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66" name="テキスト ボックス 165"/>
          <p:cNvSpPr txBox="1"/>
          <p:nvPr/>
        </p:nvSpPr>
        <p:spPr>
          <a:xfrm>
            <a:off x="8624888" y="5566046"/>
            <a:ext cx="11580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ポニークリーニング</a:t>
            </a:r>
          </a:p>
        </p:txBody>
      </p:sp>
      <p:sp>
        <p:nvSpPr>
          <p:cNvPr id="168" name="テキスト ボックス 167"/>
          <p:cNvSpPr txBox="1"/>
          <p:nvPr/>
        </p:nvSpPr>
        <p:spPr>
          <a:xfrm>
            <a:off x="9930847" y="5569388"/>
            <a:ext cx="11580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ミスタードーナツ</a:t>
            </a:r>
          </a:p>
        </p:txBody>
      </p:sp>
      <p:sp>
        <p:nvSpPr>
          <p:cNvPr id="169" name="テキスト ボックス 168"/>
          <p:cNvSpPr txBox="1"/>
          <p:nvPr/>
        </p:nvSpPr>
        <p:spPr>
          <a:xfrm>
            <a:off x="8611064" y="5889655"/>
            <a:ext cx="11632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1" lang="ja-JP" altLang="en-US" sz="7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ゆう</a:t>
            </a:r>
            <a:r>
              <a:rPr kumimoji="1" lang="ja-JP" altLang="en-US" sz="7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ちょ</a:t>
            </a:r>
            <a:r>
              <a:rPr kumimoji="1" lang="ja-JP" altLang="en-US" sz="7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銀行</a:t>
            </a:r>
            <a:r>
              <a:rPr lang="ja-JP" altLang="en-US" sz="7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・横浜銀行</a:t>
            </a:r>
            <a:endParaRPr lang="en-US" altLang="ja-JP" sz="7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7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みずほ銀行</a:t>
            </a:r>
            <a:endParaRPr lang="en-US" altLang="ja-JP" sz="7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70" name="Rectangle 137"/>
          <p:cNvSpPr>
            <a:spLocks noChangeArrowheads="1"/>
          </p:cNvSpPr>
          <p:nvPr/>
        </p:nvSpPr>
        <p:spPr bwMode="auto">
          <a:xfrm>
            <a:off x="8692791" y="5821959"/>
            <a:ext cx="938583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 dirty="0">
                <a:ln>
                  <a:noFill/>
                </a:ln>
                <a:solidFill>
                  <a:srgbClr val="E60019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0" lang="en-US" altLang="ja-JP" sz="600" dirty="0">
                <a:solidFill>
                  <a:srgbClr val="E60019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CD/ATM</a:t>
            </a:r>
            <a:r>
              <a:rPr kumimoji="0" lang="ja-JP" altLang="en-US" sz="600" dirty="0">
                <a:solidFill>
                  <a:srgbClr val="E60019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コーナー</a:t>
            </a:r>
            <a:r>
              <a:rPr kumimoji="0" lang="en-US" altLang="ja-JP" sz="600" dirty="0">
                <a:solidFill>
                  <a:srgbClr val="E60019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71" name="Rectangle 136"/>
          <p:cNvSpPr>
            <a:spLocks noChangeArrowheads="1"/>
          </p:cNvSpPr>
          <p:nvPr/>
        </p:nvSpPr>
        <p:spPr bwMode="auto">
          <a:xfrm>
            <a:off x="10048478" y="5930029"/>
            <a:ext cx="410369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健寿の京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01253" y="1531806"/>
            <a:ext cx="1002044" cy="197297"/>
          </a:xfrm>
          <a:prstGeom prst="rect">
            <a:avLst/>
          </a:prstGeom>
        </p:spPr>
      </p:pic>
      <p:pic>
        <p:nvPicPr>
          <p:cNvPr id="85" name="図 84"/>
          <p:cNvPicPr/>
          <p:nvPr/>
        </p:nvPicPr>
        <p:blipFill>
          <a:blip r:embed="rId9"/>
          <a:stretch>
            <a:fillRect/>
          </a:stretch>
        </p:blipFill>
        <p:spPr>
          <a:xfrm>
            <a:off x="7158549" y="1839835"/>
            <a:ext cx="899601" cy="257175"/>
          </a:xfrm>
          <a:prstGeom prst="rect">
            <a:avLst/>
          </a:prstGeom>
        </p:spPr>
      </p:pic>
      <p:pic>
        <p:nvPicPr>
          <p:cNvPr id="86" name="図 85"/>
          <p:cNvPicPr/>
          <p:nvPr/>
        </p:nvPicPr>
        <p:blipFill>
          <a:blip r:embed="rId10"/>
          <a:stretch>
            <a:fillRect/>
          </a:stretch>
        </p:blipFill>
        <p:spPr>
          <a:xfrm>
            <a:off x="7297406" y="1851203"/>
            <a:ext cx="432272" cy="117220"/>
          </a:xfrm>
          <a:prstGeom prst="rect">
            <a:avLst/>
          </a:prstGeom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75157" y="2053942"/>
            <a:ext cx="603915" cy="202798"/>
          </a:xfrm>
          <a:prstGeom prst="rect">
            <a:avLst/>
          </a:prstGeom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457144" y="2028443"/>
            <a:ext cx="163224" cy="66236"/>
          </a:xfrm>
          <a:prstGeom prst="rect">
            <a:avLst/>
          </a:prstGeom>
        </p:spPr>
      </p:pic>
      <p:pic>
        <p:nvPicPr>
          <p:cNvPr id="11558" name="図 1155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399350" y="1936291"/>
            <a:ext cx="1162212" cy="381053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flipH="1">
            <a:off x="7948611" y="4101797"/>
            <a:ext cx="57150" cy="68300"/>
          </a:xfrm>
          <a:prstGeom prst="rect">
            <a:avLst/>
          </a:prstGeom>
        </p:spPr>
      </p:pic>
      <p:pic>
        <p:nvPicPr>
          <p:cNvPr id="41" name="図 4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385985" y="4055781"/>
            <a:ext cx="562628" cy="114316"/>
          </a:xfrm>
          <a:prstGeom prst="rect">
            <a:avLst/>
          </a:prstGeom>
        </p:spPr>
      </p:pic>
      <p:pic>
        <p:nvPicPr>
          <p:cNvPr id="94" name="図 9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flipH="1">
            <a:off x="7385985" y="3758479"/>
            <a:ext cx="262590" cy="297302"/>
          </a:xfrm>
          <a:prstGeom prst="rect">
            <a:avLst/>
          </a:prstGeom>
        </p:spPr>
      </p:pic>
      <p:sp>
        <p:nvSpPr>
          <p:cNvPr id="53" name="直角三角形 52"/>
          <p:cNvSpPr/>
          <p:nvPr/>
        </p:nvSpPr>
        <p:spPr>
          <a:xfrm>
            <a:off x="7946230" y="4053400"/>
            <a:ext cx="59532" cy="52651"/>
          </a:xfrm>
          <a:prstGeom prst="rtTriangle">
            <a:avLst/>
          </a:prstGeom>
          <a:solidFill>
            <a:srgbClr val="B0CC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直角三角形 56"/>
          <p:cNvSpPr/>
          <p:nvPr/>
        </p:nvSpPr>
        <p:spPr>
          <a:xfrm>
            <a:off x="7388364" y="3514902"/>
            <a:ext cx="250685" cy="241196"/>
          </a:xfrm>
          <a:prstGeom prst="rtTriangle">
            <a:avLst/>
          </a:prstGeom>
          <a:solidFill>
            <a:srgbClr val="B0CC72"/>
          </a:solidFill>
          <a:ln>
            <a:solidFill>
              <a:srgbClr val="B0CC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直角三角形 106"/>
          <p:cNvSpPr/>
          <p:nvPr/>
        </p:nvSpPr>
        <p:spPr>
          <a:xfrm>
            <a:off x="7631906" y="3756098"/>
            <a:ext cx="314324" cy="297351"/>
          </a:xfrm>
          <a:prstGeom prst="rtTriangle">
            <a:avLst/>
          </a:prstGeom>
          <a:solidFill>
            <a:srgbClr val="B0CC72"/>
          </a:solidFill>
          <a:ln>
            <a:solidFill>
              <a:srgbClr val="B0CC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減算記号 55"/>
          <p:cNvSpPr/>
          <p:nvPr/>
        </p:nvSpPr>
        <p:spPr>
          <a:xfrm rot="2671075">
            <a:off x="7077746" y="3747856"/>
            <a:ext cx="1242882" cy="90000"/>
          </a:xfrm>
          <a:prstGeom prst="mathMinu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9" name="図 58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 rot="2721869" flipV="1">
            <a:off x="7788856" y="3861297"/>
            <a:ext cx="153918" cy="68419"/>
          </a:xfrm>
          <a:prstGeom prst="rect">
            <a:avLst/>
          </a:prstGeom>
        </p:spPr>
      </p:pic>
      <p:grpSp>
        <p:nvGrpSpPr>
          <p:cNvPr id="89" name="グループ化 88"/>
          <p:cNvGrpSpPr/>
          <p:nvPr/>
        </p:nvGrpSpPr>
        <p:grpSpPr>
          <a:xfrm>
            <a:off x="7381421" y="3515679"/>
            <a:ext cx="619776" cy="656800"/>
            <a:chOff x="7381421" y="3515679"/>
            <a:chExt cx="619776" cy="656800"/>
          </a:xfrm>
        </p:grpSpPr>
        <p:sp>
          <p:nvSpPr>
            <p:cNvPr id="90" name="台形 44"/>
            <p:cNvSpPr/>
            <p:nvPr/>
          </p:nvSpPr>
          <p:spPr>
            <a:xfrm rot="5400000">
              <a:off x="7366381" y="3537662"/>
              <a:ext cx="656800" cy="612833"/>
            </a:xfrm>
            <a:custGeom>
              <a:avLst/>
              <a:gdLst>
                <a:gd name="connsiteX0" fmla="*/ 0 w 654421"/>
                <a:gd name="connsiteY0" fmla="*/ 809683 h 809683"/>
                <a:gd name="connsiteX1" fmla="*/ 163605 w 654421"/>
                <a:gd name="connsiteY1" fmla="*/ 0 h 809683"/>
                <a:gd name="connsiteX2" fmla="*/ 490816 w 654421"/>
                <a:gd name="connsiteY2" fmla="*/ 0 h 809683"/>
                <a:gd name="connsiteX3" fmla="*/ 654421 w 654421"/>
                <a:gd name="connsiteY3" fmla="*/ 809683 h 809683"/>
                <a:gd name="connsiteX4" fmla="*/ 0 w 654421"/>
                <a:gd name="connsiteY4" fmla="*/ 809683 h 809683"/>
                <a:gd name="connsiteX0" fmla="*/ 0 w 659091"/>
                <a:gd name="connsiteY0" fmla="*/ 809683 h 809683"/>
                <a:gd name="connsiteX1" fmla="*/ 163605 w 659091"/>
                <a:gd name="connsiteY1" fmla="*/ 0 h 809683"/>
                <a:gd name="connsiteX2" fmla="*/ 659091 w 659091"/>
                <a:gd name="connsiteY2" fmla="*/ 193675 h 809683"/>
                <a:gd name="connsiteX3" fmla="*/ 654421 w 659091"/>
                <a:gd name="connsiteY3" fmla="*/ 809683 h 809683"/>
                <a:gd name="connsiteX4" fmla="*/ 0 w 659091"/>
                <a:gd name="connsiteY4" fmla="*/ 809683 h 809683"/>
                <a:gd name="connsiteX0" fmla="*/ 0 w 659091"/>
                <a:gd name="connsiteY0" fmla="*/ 625533 h 625533"/>
                <a:gd name="connsiteX1" fmla="*/ 503330 w 659091"/>
                <a:gd name="connsiteY1" fmla="*/ 0 h 625533"/>
                <a:gd name="connsiteX2" fmla="*/ 659091 w 659091"/>
                <a:gd name="connsiteY2" fmla="*/ 9525 h 625533"/>
                <a:gd name="connsiteX3" fmla="*/ 654421 w 659091"/>
                <a:gd name="connsiteY3" fmla="*/ 625533 h 625533"/>
                <a:gd name="connsiteX4" fmla="*/ 0 w 659091"/>
                <a:gd name="connsiteY4" fmla="*/ 625533 h 625533"/>
                <a:gd name="connsiteX0" fmla="*/ 0 w 659091"/>
                <a:gd name="connsiteY0" fmla="*/ 616008 h 616008"/>
                <a:gd name="connsiteX1" fmla="*/ 538255 w 659091"/>
                <a:gd name="connsiteY1" fmla="*/ 12700 h 616008"/>
                <a:gd name="connsiteX2" fmla="*/ 659091 w 659091"/>
                <a:gd name="connsiteY2" fmla="*/ 0 h 616008"/>
                <a:gd name="connsiteX3" fmla="*/ 654421 w 659091"/>
                <a:gd name="connsiteY3" fmla="*/ 616008 h 616008"/>
                <a:gd name="connsiteX4" fmla="*/ 0 w 659091"/>
                <a:gd name="connsiteY4" fmla="*/ 616008 h 616008"/>
                <a:gd name="connsiteX0" fmla="*/ 0 w 662269"/>
                <a:gd name="connsiteY0" fmla="*/ 603308 h 603308"/>
                <a:gd name="connsiteX1" fmla="*/ 538255 w 662269"/>
                <a:gd name="connsiteY1" fmla="*/ 0 h 603308"/>
                <a:gd name="connsiteX2" fmla="*/ 662269 w 662269"/>
                <a:gd name="connsiteY2" fmla="*/ 0 h 603308"/>
                <a:gd name="connsiteX3" fmla="*/ 654421 w 662269"/>
                <a:gd name="connsiteY3" fmla="*/ 603308 h 603308"/>
                <a:gd name="connsiteX4" fmla="*/ 0 w 662269"/>
                <a:gd name="connsiteY4" fmla="*/ 603308 h 603308"/>
                <a:gd name="connsiteX0" fmla="*/ 0 w 662269"/>
                <a:gd name="connsiteY0" fmla="*/ 603309 h 603309"/>
                <a:gd name="connsiteX1" fmla="*/ 582708 w 662269"/>
                <a:gd name="connsiteY1" fmla="*/ 0 h 603309"/>
                <a:gd name="connsiteX2" fmla="*/ 662269 w 662269"/>
                <a:gd name="connsiteY2" fmla="*/ 1 h 603309"/>
                <a:gd name="connsiteX3" fmla="*/ 654421 w 662269"/>
                <a:gd name="connsiteY3" fmla="*/ 603309 h 603309"/>
                <a:gd name="connsiteX4" fmla="*/ 0 w 662269"/>
                <a:gd name="connsiteY4" fmla="*/ 603309 h 603309"/>
                <a:gd name="connsiteX0" fmla="*/ 0 w 662269"/>
                <a:gd name="connsiteY0" fmla="*/ 609659 h 609659"/>
                <a:gd name="connsiteX1" fmla="*/ 592233 w 662269"/>
                <a:gd name="connsiteY1" fmla="*/ 0 h 609659"/>
                <a:gd name="connsiteX2" fmla="*/ 662269 w 662269"/>
                <a:gd name="connsiteY2" fmla="*/ 6351 h 609659"/>
                <a:gd name="connsiteX3" fmla="*/ 654421 w 662269"/>
                <a:gd name="connsiteY3" fmla="*/ 609659 h 609659"/>
                <a:gd name="connsiteX4" fmla="*/ 0 w 662269"/>
                <a:gd name="connsiteY4" fmla="*/ 609659 h 609659"/>
                <a:gd name="connsiteX0" fmla="*/ 0 w 664679"/>
                <a:gd name="connsiteY0" fmla="*/ 612833 h 612833"/>
                <a:gd name="connsiteX1" fmla="*/ 592233 w 664679"/>
                <a:gd name="connsiteY1" fmla="*/ 3174 h 612833"/>
                <a:gd name="connsiteX2" fmla="*/ 664679 w 664679"/>
                <a:gd name="connsiteY2" fmla="*/ 0 h 612833"/>
                <a:gd name="connsiteX3" fmla="*/ 654421 w 664679"/>
                <a:gd name="connsiteY3" fmla="*/ 612833 h 612833"/>
                <a:gd name="connsiteX4" fmla="*/ 0 w 664679"/>
                <a:gd name="connsiteY4" fmla="*/ 612833 h 612833"/>
                <a:gd name="connsiteX0" fmla="*/ 0 w 664679"/>
                <a:gd name="connsiteY0" fmla="*/ 612833 h 612833"/>
                <a:gd name="connsiteX1" fmla="*/ 597056 w 664679"/>
                <a:gd name="connsiteY1" fmla="*/ 7937 h 612833"/>
                <a:gd name="connsiteX2" fmla="*/ 664679 w 664679"/>
                <a:gd name="connsiteY2" fmla="*/ 0 h 612833"/>
                <a:gd name="connsiteX3" fmla="*/ 654421 w 664679"/>
                <a:gd name="connsiteY3" fmla="*/ 612833 h 612833"/>
                <a:gd name="connsiteX4" fmla="*/ 0 w 664679"/>
                <a:gd name="connsiteY4" fmla="*/ 612833 h 612833"/>
                <a:gd name="connsiteX0" fmla="*/ 0 w 664679"/>
                <a:gd name="connsiteY0" fmla="*/ 612833 h 612833"/>
                <a:gd name="connsiteX1" fmla="*/ 597059 w 664679"/>
                <a:gd name="connsiteY1" fmla="*/ 3175 h 612833"/>
                <a:gd name="connsiteX2" fmla="*/ 664679 w 664679"/>
                <a:gd name="connsiteY2" fmla="*/ 0 h 612833"/>
                <a:gd name="connsiteX3" fmla="*/ 654421 w 664679"/>
                <a:gd name="connsiteY3" fmla="*/ 612833 h 612833"/>
                <a:gd name="connsiteX4" fmla="*/ 0 w 664679"/>
                <a:gd name="connsiteY4" fmla="*/ 612833 h 612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4679" h="612833">
                  <a:moveTo>
                    <a:pt x="0" y="612833"/>
                  </a:moveTo>
                  <a:lnTo>
                    <a:pt x="597059" y="3175"/>
                  </a:lnTo>
                  <a:lnTo>
                    <a:pt x="664679" y="0"/>
                  </a:lnTo>
                  <a:cubicBezTo>
                    <a:pt x="663122" y="205336"/>
                    <a:pt x="655978" y="407497"/>
                    <a:pt x="654421" y="612833"/>
                  </a:cubicBezTo>
                  <a:lnTo>
                    <a:pt x="0" y="612833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91" name="テキスト ボックス 90"/>
            <p:cNvSpPr txBox="1"/>
            <p:nvPr/>
          </p:nvSpPr>
          <p:spPr>
            <a:xfrm>
              <a:off x="7381421" y="3804250"/>
              <a:ext cx="509840" cy="330860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en-US" altLang="ja-JP" sz="3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[</a:t>
              </a:r>
              <a:r>
                <a:rPr lang="ja-JP" altLang="en-US" sz="3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カフェ </a:t>
              </a:r>
              <a:r>
                <a:rPr lang="en-US" altLang="ja-JP" sz="3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]</a:t>
              </a:r>
              <a:endParaRPr kumimoji="1" lang="en-US" altLang="ja-JP" sz="3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6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ドトールコーヒー</a:t>
              </a:r>
              <a:endParaRPr kumimoji="1" lang="ja-JP" altLang="en-US" sz="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8FB41586-F2E4-F840-A46F-FE0D6A3C2BB4}"/>
              </a:ext>
            </a:extLst>
          </p:cNvPr>
          <p:cNvGrpSpPr/>
          <p:nvPr/>
        </p:nvGrpSpPr>
        <p:grpSpPr>
          <a:xfrm>
            <a:off x="1485512" y="968010"/>
            <a:ext cx="6966326" cy="1893295"/>
            <a:chOff x="1485512" y="968010"/>
            <a:chExt cx="6966326" cy="1893295"/>
          </a:xfrm>
        </p:grpSpPr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54649177-2497-E9A1-1664-4FC5C49EC1B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t="15213"/>
            <a:stretch/>
          </p:blipFill>
          <p:spPr>
            <a:xfrm>
              <a:off x="1521275" y="968368"/>
              <a:ext cx="6930563" cy="1892937"/>
            </a:xfrm>
            <a:prstGeom prst="rect">
              <a:avLst/>
            </a:prstGeom>
          </p:spPr>
        </p:pic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7B273D3C-D936-21C9-5912-20891FE3534A}"/>
                </a:ext>
              </a:extLst>
            </p:cNvPr>
            <p:cNvSpPr/>
            <p:nvPr/>
          </p:nvSpPr>
          <p:spPr>
            <a:xfrm>
              <a:off x="3312863" y="1773599"/>
              <a:ext cx="720000" cy="180000"/>
            </a:xfrm>
            <a:prstGeom prst="rect">
              <a:avLst/>
            </a:prstGeom>
            <a:solidFill>
              <a:srgbClr val="B0CC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80C1908A-CBC8-CE42-B9DF-2E4EFD9EC4E0}"/>
                </a:ext>
              </a:extLst>
            </p:cNvPr>
            <p:cNvPicPr/>
            <p:nvPr/>
          </p:nvPicPr>
          <p:blipFill>
            <a:blip r:embed="rId9"/>
            <a:stretch>
              <a:fillRect/>
            </a:stretch>
          </p:blipFill>
          <p:spPr>
            <a:xfrm>
              <a:off x="7158549" y="1839835"/>
              <a:ext cx="899601" cy="257175"/>
            </a:xfrm>
            <a:prstGeom prst="rect">
              <a:avLst/>
            </a:prstGeom>
          </p:spPr>
        </p:pic>
        <p:pic>
          <p:nvPicPr>
            <p:cNvPr id="50" name="図 49">
              <a:extLst>
                <a:ext uri="{FF2B5EF4-FFF2-40B4-BE49-F238E27FC236}">
                  <a16:creationId xmlns:a16="http://schemas.microsoft.com/office/drawing/2014/main" id="{4FB13C88-59A5-2703-C7FD-8B39EA29FBD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875157" y="2061562"/>
              <a:ext cx="603915" cy="202798"/>
            </a:xfrm>
            <a:prstGeom prst="rect">
              <a:avLst/>
            </a:prstGeom>
          </p:spPr>
        </p:pic>
        <p:pic>
          <p:nvPicPr>
            <p:cNvPr id="51" name="図 50">
              <a:extLst>
                <a:ext uri="{FF2B5EF4-FFF2-40B4-BE49-F238E27FC236}">
                  <a16:creationId xmlns:a16="http://schemas.microsoft.com/office/drawing/2014/main" id="{753FD9F6-12D9-DC68-56C7-3180B281C687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5457144" y="2028443"/>
              <a:ext cx="163224" cy="66236"/>
            </a:xfrm>
            <a:prstGeom prst="rect">
              <a:avLst/>
            </a:prstGeom>
          </p:spPr>
        </p:pic>
        <p:pic>
          <p:nvPicPr>
            <p:cNvPr id="52" name="図 51">
              <a:extLst>
                <a:ext uri="{FF2B5EF4-FFF2-40B4-BE49-F238E27FC236}">
                  <a16:creationId xmlns:a16="http://schemas.microsoft.com/office/drawing/2014/main" id="{41BC07DF-10CB-E0C8-7BD3-1C5FF872B690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5399350" y="1936291"/>
              <a:ext cx="1162212" cy="381053"/>
            </a:xfrm>
            <a:prstGeom prst="rect">
              <a:avLst/>
            </a:prstGeom>
          </p:spPr>
        </p:pic>
        <p:pic>
          <p:nvPicPr>
            <p:cNvPr id="60" name="図 59">
              <a:extLst>
                <a:ext uri="{FF2B5EF4-FFF2-40B4-BE49-F238E27FC236}">
                  <a16:creationId xmlns:a16="http://schemas.microsoft.com/office/drawing/2014/main" id="{7F10EE6A-FB39-C6B3-1AC9-B09F0FF4903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201253" y="1531806"/>
              <a:ext cx="1002044" cy="197297"/>
            </a:xfrm>
            <a:prstGeom prst="rect">
              <a:avLst/>
            </a:prstGeom>
          </p:spPr>
        </p:pic>
        <p:pic>
          <p:nvPicPr>
            <p:cNvPr id="62" name="図 61">
              <a:extLst>
                <a:ext uri="{FF2B5EF4-FFF2-40B4-BE49-F238E27FC236}">
                  <a16:creationId xmlns:a16="http://schemas.microsoft.com/office/drawing/2014/main" id="{55537871-59B6-006E-1C2C-3CCD57B945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1559168" y="1732293"/>
              <a:ext cx="682141" cy="1064134"/>
            </a:xfrm>
            <a:prstGeom prst="rect">
              <a:avLst/>
            </a:prstGeom>
          </p:spPr>
        </p:pic>
        <p:pic>
          <p:nvPicPr>
            <p:cNvPr id="63" name="図 62">
              <a:extLst>
                <a:ext uri="{FF2B5EF4-FFF2-40B4-BE49-F238E27FC236}">
                  <a16:creationId xmlns:a16="http://schemas.microsoft.com/office/drawing/2014/main" id="{E4FC09DB-569C-8631-F98D-5A976858EF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1566260" y="1741803"/>
              <a:ext cx="618447" cy="1087205"/>
            </a:xfrm>
            <a:prstGeom prst="rect">
              <a:avLst/>
            </a:prstGeom>
          </p:spPr>
        </p:pic>
        <p:pic>
          <p:nvPicPr>
            <p:cNvPr id="11264" name="図 11263">
              <a:extLst>
                <a:ext uri="{FF2B5EF4-FFF2-40B4-BE49-F238E27FC236}">
                  <a16:creationId xmlns:a16="http://schemas.microsoft.com/office/drawing/2014/main" id="{4448E9CC-E874-699C-754E-B6D507F14FD2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1485512" y="968367"/>
              <a:ext cx="686191" cy="760735"/>
            </a:xfrm>
            <a:prstGeom prst="rect">
              <a:avLst/>
            </a:prstGeom>
          </p:spPr>
        </p:pic>
        <p:pic>
          <p:nvPicPr>
            <p:cNvPr id="11265" name="図 11264">
              <a:extLst>
                <a:ext uri="{FF2B5EF4-FFF2-40B4-BE49-F238E27FC236}">
                  <a16:creationId xmlns:a16="http://schemas.microsoft.com/office/drawing/2014/main" id="{F6CF514B-7569-0426-1240-8F48B18524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/>
            <a:stretch>
              <a:fillRect/>
            </a:stretch>
          </p:blipFill>
          <p:spPr>
            <a:xfrm>
              <a:off x="3214631" y="2499641"/>
              <a:ext cx="518892" cy="266031"/>
            </a:xfrm>
            <a:prstGeom prst="rect">
              <a:avLst/>
            </a:prstGeom>
          </p:spPr>
        </p:pic>
        <p:pic>
          <p:nvPicPr>
            <p:cNvPr id="11269" name="図 11268">
              <a:extLst>
                <a:ext uri="{FF2B5EF4-FFF2-40B4-BE49-F238E27FC236}">
                  <a16:creationId xmlns:a16="http://schemas.microsoft.com/office/drawing/2014/main" id="{5B73374F-3731-EE41-3A8A-DF78D436A4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/>
            <a:stretch>
              <a:fillRect/>
            </a:stretch>
          </p:blipFill>
          <p:spPr>
            <a:xfrm rot="5400000">
              <a:off x="2311122" y="1822025"/>
              <a:ext cx="466498" cy="445983"/>
            </a:xfrm>
            <a:prstGeom prst="rect">
              <a:avLst/>
            </a:prstGeom>
          </p:spPr>
        </p:pic>
        <p:pic>
          <p:nvPicPr>
            <p:cNvPr id="11272" name="図 11271">
              <a:extLst>
                <a:ext uri="{FF2B5EF4-FFF2-40B4-BE49-F238E27FC236}">
                  <a16:creationId xmlns:a16="http://schemas.microsoft.com/office/drawing/2014/main" id="{E2A24878-45D3-225F-0867-57C88C94883A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6418255" y="1616119"/>
              <a:ext cx="176400" cy="81699"/>
            </a:xfrm>
            <a:prstGeom prst="rect">
              <a:avLst/>
            </a:prstGeom>
          </p:spPr>
        </p:pic>
        <p:sp>
          <p:nvSpPr>
            <p:cNvPr id="11287" name="二等辺三角形 11286">
              <a:extLst>
                <a:ext uri="{FF2B5EF4-FFF2-40B4-BE49-F238E27FC236}">
                  <a16:creationId xmlns:a16="http://schemas.microsoft.com/office/drawing/2014/main" id="{94ED9D58-EA58-093F-D28A-5978983FF486}"/>
                </a:ext>
              </a:extLst>
            </p:cNvPr>
            <p:cNvSpPr/>
            <p:nvPr/>
          </p:nvSpPr>
          <p:spPr>
            <a:xfrm rot="10800000">
              <a:off x="7608348" y="968010"/>
              <a:ext cx="843489" cy="797251"/>
            </a:xfrm>
            <a:prstGeom prst="triangle">
              <a:avLst>
                <a:gd name="adj" fmla="val 2340"/>
              </a:avLst>
            </a:prstGeom>
            <a:solidFill>
              <a:schemeClr val="bg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1289" name="図 11288">
              <a:extLst>
                <a:ext uri="{FF2B5EF4-FFF2-40B4-BE49-F238E27FC236}">
                  <a16:creationId xmlns:a16="http://schemas.microsoft.com/office/drawing/2014/main" id="{934F689E-A11D-0C31-9596-0C4789BEB80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/>
            <a:stretch>
              <a:fillRect/>
            </a:stretch>
          </p:blipFill>
          <p:spPr>
            <a:xfrm>
              <a:off x="7410451" y="1976249"/>
              <a:ext cx="929214" cy="444867"/>
            </a:xfrm>
            <a:prstGeom prst="rect">
              <a:avLst/>
            </a:prstGeom>
          </p:spPr>
        </p:pic>
        <p:sp>
          <p:nvSpPr>
            <p:cNvPr id="11290" name="テキスト ボックス 11289">
              <a:extLst>
                <a:ext uri="{FF2B5EF4-FFF2-40B4-BE49-F238E27FC236}">
                  <a16:creationId xmlns:a16="http://schemas.microsoft.com/office/drawing/2014/main" id="{DF305430-A9B5-CA3B-7E1F-89941789B394}"/>
                </a:ext>
              </a:extLst>
            </p:cNvPr>
            <p:cNvSpPr txBox="1"/>
            <p:nvPr/>
          </p:nvSpPr>
          <p:spPr>
            <a:xfrm>
              <a:off x="7231491" y="1801647"/>
              <a:ext cx="63615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横浜銀行</a:t>
              </a:r>
            </a:p>
          </p:txBody>
        </p:sp>
        <p:pic>
          <p:nvPicPr>
            <p:cNvPr id="11268" name="図 11267">
              <a:extLst>
                <a:ext uri="{FF2B5EF4-FFF2-40B4-BE49-F238E27FC236}">
                  <a16:creationId xmlns:a16="http://schemas.microsoft.com/office/drawing/2014/main" id="{178D4A22-9DAB-3F84-14C4-76AFB69414C5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/>
            <a:stretch>
              <a:fillRect/>
            </a:stretch>
          </p:blipFill>
          <p:spPr>
            <a:xfrm>
              <a:off x="6012656" y="2200276"/>
              <a:ext cx="1057010" cy="541235"/>
            </a:xfrm>
            <a:prstGeom prst="rect">
              <a:avLst/>
            </a:prstGeom>
          </p:spPr>
        </p:pic>
      </p:grpSp>
      <p:cxnSp>
        <p:nvCxnSpPr>
          <p:cNvPr id="11297" name="直線コネクタ 11296">
            <a:extLst>
              <a:ext uri="{FF2B5EF4-FFF2-40B4-BE49-F238E27FC236}">
                <a16:creationId xmlns:a16="http://schemas.microsoft.com/office/drawing/2014/main" id="{D3E8D913-D29F-447F-B57D-63BAA5AD805C}"/>
              </a:ext>
            </a:extLst>
          </p:cNvPr>
          <p:cNvCxnSpPr/>
          <p:nvPr/>
        </p:nvCxnSpPr>
        <p:spPr>
          <a:xfrm>
            <a:off x="6012656" y="2751035"/>
            <a:ext cx="105701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98" name="直線コネクタ 11297">
            <a:extLst>
              <a:ext uri="{FF2B5EF4-FFF2-40B4-BE49-F238E27FC236}">
                <a16:creationId xmlns:a16="http://schemas.microsoft.com/office/drawing/2014/main" id="{C59104A9-F01F-5CD6-C3BC-DA68BF82C3E5}"/>
              </a:ext>
            </a:extLst>
          </p:cNvPr>
          <p:cNvCxnSpPr>
            <a:cxnSpLocks/>
          </p:cNvCxnSpPr>
          <p:nvPr/>
        </p:nvCxnSpPr>
        <p:spPr>
          <a:xfrm flipH="1">
            <a:off x="7078824" y="2221880"/>
            <a:ext cx="0" cy="54123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302" name="図 11301">
            <a:extLst>
              <a:ext uri="{FF2B5EF4-FFF2-40B4-BE49-F238E27FC236}">
                <a16:creationId xmlns:a16="http://schemas.microsoft.com/office/drawing/2014/main" id="{B778C303-B00F-62A9-89A4-29B3C1720B4F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 rot="5400000">
            <a:off x="2231051" y="4067794"/>
            <a:ext cx="466498" cy="445983"/>
          </a:xfrm>
          <a:prstGeom prst="rect">
            <a:avLst/>
          </a:prstGeom>
        </p:spPr>
      </p:pic>
      <p:grpSp>
        <p:nvGrpSpPr>
          <p:cNvPr id="26" name="グループ化 25"/>
          <p:cNvGrpSpPr/>
          <p:nvPr/>
        </p:nvGrpSpPr>
        <p:grpSpPr>
          <a:xfrm>
            <a:off x="1057972" y="834602"/>
            <a:ext cx="10080000" cy="408623"/>
            <a:chOff x="1156579" y="3493676"/>
            <a:chExt cx="10080000" cy="408623"/>
          </a:xfrm>
        </p:grpSpPr>
        <p:cxnSp>
          <p:nvCxnSpPr>
            <p:cNvPr id="33" name="直線コネクタ 32"/>
            <p:cNvCxnSpPr/>
            <p:nvPr/>
          </p:nvCxnSpPr>
          <p:spPr>
            <a:xfrm flipV="1">
              <a:off x="1156579" y="3493676"/>
              <a:ext cx="10080000" cy="0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角丸四角形 41"/>
            <p:cNvSpPr/>
            <p:nvPr/>
          </p:nvSpPr>
          <p:spPr>
            <a:xfrm>
              <a:off x="1156579" y="3493676"/>
              <a:ext cx="872801" cy="40862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ctr"/>
              <a:r>
                <a:rPr lang="ja-JP" altLang="en-US" dirty="0"/>
                <a:t>　</a:t>
              </a:r>
              <a:r>
                <a:rPr lang="en-US" altLang="ja-JP" dirty="0"/>
                <a:t>1</a:t>
              </a:r>
              <a:r>
                <a:rPr kumimoji="1" lang="ja-JP" altLang="en-US" dirty="0"/>
                <a:t>階　</a:t>
              </a:r>
            </a:p>
          </p:txBody>
        </p:sp>
      </p:grpSp>
      <p:pic>
        <p:nvPicPr>
          <p:cNvPr id="45" name="図 44">
            <a:extLst>
              <a:ext uri="{FF2B5EF4-FFF2-40B4-BE49-F238E27FC236}">
                <a16:creationId xmlns:a16="http://schemas.microsoft.com/office/drawing/2014/main" id="{A9F8CA38-3383-7C37-6D8A-EE6D8797CD8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39713" y="1732432"/>
            <a:ext cx="879839" cy="381053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74CB40A-302A-42CA-939C-3723122828F2}"/>
              </a:ext>
            </a:extLst>
          </p:cNvPr>
          <p:cNvSpPr/>
          <p:nvPr/>
        </p:nvSpPr>
        <p:spPr>
          <a:xfrm>
            <a:off x="3549651" y="5027118"/>
            <a:ext cx="451462" cy="4998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ローチャート: 結合子 53">
            <a:extLst>
              <a:ext uri="{FF2B5EF4-FFF2-40B4-BE49-F238E27FC236}">
                <a16:creationId xmlns:a16="http://schemas.microsoft.com/office/drawing/2014/main" id="{2600835E-8043-387A-3135-50A463504D15}"/>
              </a:ext>
            </a:extLst>
          </p:cNvPr>
          <p:cNvSpPr/>
          <p:nvPr/>
        </p:nvSpPr>
        <p:spPr>
          <a:xfrm>
            <a:off x="3636322" y="5129167"/>
            <a:ext cx="245081" cy="257162"/>
          </a:xfrm>
          <a:prstGeom prst="flowChartConnecto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Ｉ</a:t>
            </a:r>
          </a:p>
        </p:txBody>
      </p:sp>
      <p:sp>
        <p:nvSpPr>
          <p:cNvPr id="55" name="フローチャート: 結合子 54">
            <a:extLst>
              <a:ext uri="{FF2B5EF4-FFF2-40B4-BE49-F238E27FC236}">
                <a16:creationId xmlns:a16="http://schemas.microsoft.com/office/drawing/2014/main" id="{20C8D1B6-408A-6173-3647-16AF35073F39}"/>
              </a:ext>
            </a:extLst>
          </p:cNvPr>
          <p:cNvSpPr/>
          <p:nvPr/>
        </p:nvSpPr>
        <p:spPr>
          <a:xfrm>
            <a:off x="3149509" y="5129167"/>
            <a:ext cx="234400" cy="257162"/>
          </a:xfrm>
          <a:prstGeom prst="flowChartConnecto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Ｊ</a:t>
            </a:r>
          </a:p>
        </p:txBody>
      </p:sp>
      <p:sp>
        <p:nvSpPr>
          <p:cNvPr id="58" name="フローチャート: 結合子 57">
            <a:extLst>
              <a:ext uri="{FF2B5EF4-FFF2-40B4-BE49-F238E27FC236}">
                <a16:creationId xmlns:a16="http://schemas.microsoft.com/office/drawing/2014/main" id="{B50265AC-0972-5AF1-24F0-81EE34A49174}"/>
              </a:ext>
            </a:extLst>
          </p:cNvPr>
          <p:cNvSpPr/>
          <p:nvPr/>
        </p:nvSpPr>
        <p:spPr>
          <a:xfrm>
            <a:off x="2646906" y="5122878"/>
            <a:ext cx="234400" cy="257162"/>
          </a:xfrm>
          <a:prstGeom prst="flowChartConnecto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Ｋ</a:t>
            </a:r>
            <a:endParaRPr kumimoji="1" lang="ja-JP" altLang="en-US" dirty="0"/>
          </a:p>
        </p:txBody>
      </p:sp>
      <p:sp>
        <p:nvSpPr>
          <p:cNvPr id="61" name="フローチャート: 結合子 60">
            <a:extLst>
              <a:ext uri="{FF2B5EF4-FFF2-40B4-BE49-F238E27FC236}">
                <a16:creationId xmlns:a16="http://schemas.microsoft.com/office/drawing/2014/main" id="{641250F4-5993-D549-37BD-BA8835177912}"/>
              </a:ext>
            </a:extLst>
          </p:cNvPr>
          <p:cNvSpPr/>
          <p:nvPr/>
        </p:nvSpPr>
        <p:spPr>
          <a:xfrm>
            <a:off x="2025335" y="5129167"/>
            <a:ext cx="234400" cy="257162"/>
          </a:xfrm>
          <a:prstGeom prst="flowChartConnecto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Ｌ</a:t>
            </a:r>
          </a:p>
        </p:txBody>
      </p:sp>
      <p:sp>
        <p:nvSpPr>
          <p:cNvPr id="11304" name="正方形/長方形 11303">
            <a:extLst>
              <a:ext uri="{FF2B5EF4-FFF2-40B4-BE49-F238E27FC236}">
                <a16:creationId xmlns:a16="http://schemas.microsoft.com/office/drawing/2014/main" id="{A629C779-06A6-BE0A-77AC-2C610AD66ED9}"/>
              </a:ext>
            </a:extLst>
          </p:cNvPr>
          <p:cNvSpPr/>
          <p:nvPr/>
        </p:nvSpPr>
        <p:spPr>
          <a:xfrm>
            <a:off x="1175112" y="4041011"/>
            <a:ext cx="310400" cy="9118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5" name="フローチャート: 結合子 11304">
            <a:extLst>
              <a:ext uri="{FF2B5EF4-FFF2-40B4-BE49-F238E27FC236}">
                <a16:creationId xmlns:a16="http://schemas.microsoft.com/office/drawing/2014/main" id="{F269B69D-21E5-9B71-9FF6-E8F80DB38438}"/>
              </a:ext>
            </a:extLst>
          </p:cNvPr>
          <p:cNvSpPr/>
          <p:nvPr/>
        </p:nvSpPr>
        <p:spPr>
          <a:xfrm>
            <a:off x="1209596" y="4384454"/>
            <a:ext cx="245081" cy="257162"/>
          </a:xfrm>
          <a:prstGeom prst="flowChartConnecto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 </a:t>
            </a:r>
            <a:endParaRPr kumimoji="1" lang="ja-JP" altLang="en-US" dirty="0"/>
          </a:p>
        </p:txBody>
      </p:sp>
      <p:sp>
        <p:nvSpPr>
          <p:cNvPr id="11310" name="テキスト ボックス 11309">
            <a:extLst>
              <a:ext uri="{FF2B5EF4-FFF2-40B4-BE49-F238E27FC236}">
                <a16:creationId xmlns:a16="http://schemas.microsoft.com/office/drawing/2014/main" id="{5ABEC185-0E09-C7BB-133C-4F80B661D96D}"/>
              </a:ext>
            </a:extLst>
          </p:cNvPr>
          <p:cNvSpPr txBox="1"/>
          <p:nvPr/>
        </p:nvSpPr>
        <p:spPr>
          <a:xfrm>
            <a:off x="1777331" y="6316664"/>
            <a:ext cx="6239981" cy="300082"/>
          </a:xfrm>
          <a:prstGeom prst="rect">
            <a:avLst/>
          </a:prstGeom>
          <a:solidFill>
            <a:srgbClr val="D2E3EF"/>
          </a:solidFill>
        </p:spPr>
        <p:txBody>
          <a:bodyPr wrap="square" rtlCol="0">
            <a:spAutoFit/>
          </a:bodyPr>
          <a:lstStyle/>
          <a:p>
            <a:endParaRPr lang="en-US" altLang="ja-JP" sz="45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5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5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1291" name="グループ化 11290">
            <a:extLst>
              <a:ext uri="{FF2B5EF4-FFF2-40B4-BE49-F238E27FC236}">
                <a16:creationId xmlns:a16="http://schemas.microsoft.com/office/drawing/2014/main" id="{3C365782-F550-7316-D8AF-47667FA571DE}"/>
              </a:ext>
            </a:extLst>
          </p:cNvPr>
          <p:cNvGrpSpPr/>
          <p:nvPr/>
        </p:nvGrpSpPr>
        <p:grpSpPr>
          <a:xfrm>
            <a:off x="6739920" y="6300766"/>
            <a:ext cx="1309142" cy="350356"/>
            <a:chOff x="8392154" y="3731195"/>
            <a:chExt cx="1227469" cy="350356"/>
          </a:xfrm>
        </p:grpSpPr>
        <p:pic>
          <p:nvPicPr>
            <p:cNvPr id="11267" name="図 11266">
              <a:extLst>
                <a:ext uri="{FF2B5EF4-FFF2-40B4-BE49-F238E27FC236}">
                  <a16:creationId xmlns:a16="http://schemas.microsoft.com/office/drawing/2014/main" id="{9EF17394-30C9-44B7-8573-7ECFABCE8CED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8392154" y="3731195"/>
              <a:ext cx="1227469" cy="350356"/>
            </a:xfrm>
            <a:prstGeom prst="rect">
              <a:avLst/>
            </a:prstGeom>
          </p:spPr>
        </p:pic>
        <p:sp>
          <p:nvSpPr>
            <p:cNvPr id="11270" name="フローチャート: 結合子 11269">
              <a:extLst>
                <a:ext uri="{FF2B5EF4-FFF2-40B4-BE49-F238E27FC236}">
                  <a16:creationId xmlns:a16="http://schemas.microsoft.com/office/drawing/2014/main" id="{E26AAC72-CA47-5331-A983-6F568EB48B66}"/>
                </a:ext>
              </a:extLst>
            </p:cNvPr>
            <p:cNvSpPr/>
            <p:nvPr/>
          </p:nvSpPr>
          <p:spPr>
            <a:xfrm>
              <a:off x="8415338" y="3864769"/>
              <a:ext cx="149923" cy="140915"/>
            </a:xfrm>
            <a:prstGeom prst="flowChartConnector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50" dirty="0"/>
                <a:t>Ｉ</a:t>
              </a:r>
            </a:p>
          </p:txBody>
        </p:sp>
        <p:sp>
          <p:nvSpPr>
            <p:cNvPr id="11271" name="テキスト ボックス 11270">
              <a:extLst>
                <a:ext uri="{FF2B5EF4-FFF2-40B4-BE49-F238E27FC236}">
                  <a16:creationId xmlns:a16="http://schemas.microsoft.com/office/drawing/2014/main" id="{EE420B6F-BDA7-7E05-0D37-33E913633399}"/>
                </a:ext>
              </a:extLst>
            </p:cNvPr>
            <p:cNvSpPr txBox="1"/>
            <p:nvPr/>
          </p:nvSpPr>
          <p:spPr>
            <a:xfrm>
              <a:off x="8568676" y="3786851"/>
              <a:ext cx="1038082" cy="256993"/>
            </a:xfrm>
            <a:prstGeom prst="rect">
              <a:avLst/>
            </a:prstGeom>
            <a:solidFill>
              <a:srgbClr val="D2E3EF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sz="45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[</a:t>
              </a:r>
              <a:r>
                <a:rPr kumimoji="1" lang="ja-JP" altLang="en-US" sz="45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奉仕クラブ</a:t>
              </a:r>
              <a:r>
                <a:rPr kumimoji="1" lang="en-US" altLang="ja-JP" sz="45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]</a:t>
              </a:r>
            </a:p>
            <a:p>
              <a:r>
                <a:rPr kumimoji="1" lang="ja-JP" altLang="en-US" sz="62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横浜都筑ライオンズクラブ</a:t>
              </a:r>
            </a:p>
          </p:txBody>
        </p:sp>
      </p:grpSp>
      <p:grpSp>
        <p:nvGrpSpPr>
          <p:cNvPr id="11292" name="グループ化 11291">
            <a:extLst>
              <a:ext uri="{FF2B5EF4-FFF2-40B4-BE49-F238E27FC236}">
                <a16:creationId xmlns:a16="http://schemas.microsoft.com/office/drawing/2014/main" id="{D1B0F0EC-32D6-E59B-F058-D5B50964C293}"/>
              </a:ext>
            </a:extLst>
          </p:cNvPr>
          <p:cNvGrpSpPr/>
          <p:nvPr/>
        </p:nvGrpSpPr>
        <p:grpSpPr>
          <a:xfrm>
            <a:off x="5514054" y="6304544"/>
            <a:ext cx="1238230" cy="360625"/>
            <a:chOff x="8392154" y="3731195"/>
            <a:chExt cx="1339169" cy="360625"/>
          </a:xfrm>
        </p:grpSpPr>
        <p:pic>
          <p:nvPicPr>
            <p:cNvPr id="11293" name="図 11292">
              <a:extLst>
                <a:ext uri="{FF2B5EF4-FFF2-40B4-BE49-F238E27FC236}">
                  <a16:creationId xmlns:a16="http://schemas.microsoft.com/office/drawing/2014/main" id="{88067F8B-5B5B-E737-7635-6550A584B2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8392154" y="3731195"/>
              <a:ext cx="1227469" cy="350356"/>
            </a:xfrm>
            <a:prstGeom prst="rect">
              <a:avLst/>
            </a:prstGeom>
          </p:spPr>
        </p:pic>
        <p:sp>
          <p:nvSpPr>
            <p:cNvPr id="11294" name="フローチャート: 結合子 11293">
              <a:extLst>
                <a:ext uri="{FF2B5EF4-FFF2-40B4-BE49-F238E27FC236}">
                  <a16:creationId xmlns:a16="http://schemas.microsoft.com/office/drawing/2014/main" id="{90B0F523-F773-D7D0-A89E-D67591810940}"/>
                </a:ext>
              </a:extLst>
            </p:cNvPr>
            <p:cNvSpPr/>
            <p:nvPr/>
          </p:nvSpPr>
          <p:spPr>
            <a:xfrm>
              <a:off x="8416915" y="3870560"/>
              <a:ext cx="148346" cy="135125"/>
            </a:xfrm>
            <a:prstGeom prst="flowChartConnector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50" dirty="0"/>
                <a:t>Ｊ</a:t>
              </a:r>
            </a:p>
          </p:txBody>
        </p:sp>
        <p:sp>
          <p:nvSpPr>
            <p:cNvPr id="11295" name="テキスト ボックス 11294">
              <a:extLst>
                <a:ext uri="{FF2B5EF4-FFF2-40B4-BE49-F238E27FC236}">
                  <a16:creationId xmlns:a16="http://schemas.microsoft.com/office/drawing/2014/main" id="{BDA09A70-D7AF-DF72-D852-23E183D1010E}"/>
                </a:ext>
              </a:extLst>
            </p:cNvPr>
            <p:cNvSpPr txBox="1"/>
            <p:nvPr/>
          </p:nvSpPr>
          <p:spPr>
            <a:xfrm>
              <a:off x="8573525" y="3784043"/>
              <a:ext cx="1157798" cy="307777"/>
            </a:xfrm>
            <a:prstGeom prst="rect">
              <a:avLst/>
            </a:prstGeom>
            <a:solidFill>
              <a:srgbClr val="D2E3EF"/>
            </a:solidFill>
          </p:spPr>
          <p:txBody>
            <a:bodyPr wrap="square" rtlCol="0">
              <a:spAutoFit/>
            </a:bodyPr>
            <a:lstStyle/>
            <a:p>
              <a:endParaRPr kumimoji="1" lang="en-US" altLang="ja-JP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ja-JP" altLang="en-US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11288" name="グループ化 11287">
            <a:extLst>
              <a:ext uri="{FF2B5EF4-FFF2-40B4-BE49-F238E27FC236}">
                <a16:creationId xmlns:a16="http://schemas.microsoft.com/office/drawing/2014/main" id="{B13D36BF-2023-BA79-F13D-049799130262}"/>
              </a:ext>
            </a:extLst>
          </p:cNvPr>
          <p:cNvGrpSpPr/>
          <p:nvPr/>
        </p:nvGrpSpPr>
        <p:grpSpPr>
          <a:xfrm>
            <a:off x="4179547" y="6300766"/>
            <a:ext cx="1348366" cy="350356"/>
            <a:chOff x="8392154" y="3731195"/>
            <a:chExt cx="1227469" cy="350356"/>
          </a:xfrm>
        </p:grpSpPr>
        <p:pic>
          <p:nvPicPr>
            <p:cNvPr id="11296" name="図 11295">
              <a:extLst>
                <a:ext uri="{FF2B5EF4-FFF2-40B4-BE49-F238E27FC236}">
                  <a16:creationId xmlns:a16="http://schemas.microsoft.com/office/drawing/2014/main" id="{F50A3B66-5A75-1A31-A33B-DA35CA2715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8392154" y="3731195"/>
              <a:ext cx="1227469" cy="350356"/>
            </a:xfrm>
            <a:prstGeom prst="rect">
              <a:avLst/>
            </a:prstGeom>
          </p:spPr>
        </p:pic>
        <p:sp>
          <p:nvSpPr>
            <p:cNvPr id="11303" name="テキスト ボックス 11302">
              <a:extLst>
                <a:ext uri="{FF2B5EF4-FFF2-40B4-BE49-F238E27FC236}">
                  <a16:creationId xmlns:a16="http://schemas.microsoft.com/office/drawing/2014/main" id="{F4F25EB6-44B4-FF96-4FE6-2FFFAD769BF9}"/>
                </a:ext>
              </a:extLst>
            </p:cNvPr>
            <p:cNvSpPr txBox="1"/>
            <p:nvPr/>
          </p:nvSpPr>
          <p:spPr>
            <a:xfrm>
              <a:off x="8567744" y="3781662"/>
              <a:ext cx="960182" cy="284693"/>
            </a:xfrm>
            <a:prstGeom prst="rect">
              <a:avLst/>
            </a:prstGeom>
            <a:solidFill>
              <a:srgbClr val="D2E3EF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sz="45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[</a:t>
              </a:r>
              <a:r>
                <a:rPr kumimoji="1" lang="ja-JP" altLang="en-US" sz="45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障がい者就労支援拠点</a:t>
              </a:r>
              <a:r>
                <a:rPr kumimoji="1" lang="en-US" altLang="ja-JP" sz="45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]</a:t>
              </a:r>
            </a:p>
            <a:p>
              <a:r>
                <a:rPr kumimoji="1" lang="ja-JP" altLang="en-US" sz="8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ピアジョブサポート</a:t>
              </a:r>
            </a:p>
          </p:txBody>
        </p:sp>
        <p:sp>
          <p:nvSpPr>
            <p:cNvPr id="11299" name="フローチャート: 結合子 11298">
              <a:extLst>
                <a:ext uri="{FF2B5EF4-FFF2-40B4-BE49-F238E27FC236}">
                  <a16:creationId xmlns:a16="http://schemas.microsoft.com/office/drawing/2014/main" id="{815BB376-1187-1D53-6AEC-4C354B14C1E9}"/>
                </a:ext>
              </a:extLst>
            </p:cNvPr>
            <p:cNvSpPr/>
            <p:nvPr/>
          </p:nvSpPr>
          <p:spPr>
            <a:xfrm>
              <a:off x="8413485" y="3858782"/>
              <a:ext cx="151776" cy="146904"/>
            </a:xfrm>
            <a:prstGeom prst="flowChartConnector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50" dirty="0"/>
                <a:t>Ｋ</a:t>
              </a:r>
            </a:p>
          </p:txBody>
        </p:sp>
      </p:grpSp>
      <p:grpSp>
        <p:nvGrpSpPr>
          <p:cNvPr id="11319" name="グループ化 11318">
            <a:extLst>
              <a:ext uri="{FF2B5EF4-FFF2-40B4-BE49-F238E27FC236}">
                <a16:creationId xmlns:a16="http://schemas.microsoft.com/office/drawing/2014/main" id="{0703D7CA-9AC7-02B4-A438-7B16318DE2E4}"/>
              </a:ext>
            </a:extLst>
          </p:cNvPr>
          <p:cNvGrpSpPr/>
          <p:nvPr/>
        </p:nvGrpSpPr>
        <p:grpSpPr>
          <a:xfrm>
            <a:off x="3051228" y="6307635"/>
            <a:ext cx="1161207" cy="350356"/>
            <a:chOff x="8392154" y="3731195"/>
            <a:chExt cx="1227469" cy="350356"/>
          </a:xfrm>
        </p:grpSpPr>
        <p:pic>
          <p:nvPicPr>
            <p:cNvPr id="11320" name="図 11319">
              <a:extLst>
                <a:ext uri="{FF2B5EF4-FFF2-40B4-BE49-F238E27FC236}">
                  <a16:creationId xmlns:a16="http://schemas.microsoft.com/office/drawing/2014/main" id="{17ADC01E-96A4-48E8-AABB-11406696CA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8392154" y="3731195"/>
              <a:ext cx="1227469" cy="350356"/>
            </a:xfrm>
            <a:prstGeom prst="rect">
              <a:avLst/>
            </a:prstGeom>
          </p:spPr>
        </p:pic>
        <p:sp>
          <p:nvSpPr>
            <p:cNvPr id="11321" name="フローチャート: 結合子 11320">
              <a:extLst>
                <a:ext uri="{FF2B5EF4-FFF2-40B4-BE49-F238E27FC236}">
                  <a16:creationId xmlns:a16="http://schemas.microsoft.com/office/drawing/2014/main" id="{F1C31BE1-699E-9B60-B498-082ACBF81611}"/>
                </a:ext>
              </a:extLst>
            </p:cNvPr>
            <p:cNvSpPr/>
            <p:nvPr/>
          </p:nvSpPr>
          <p:spPr>
            <a:xfrm>
              <a:off x="8413485" y="3858782"/>
              <a:ext cx="151776" cy="146904"/>
            </a:xfrm>
            <a:prstGeom prst="flowChartConnector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50" dirty="0"/>
                <a:t>Ｌ</a:t>
              </a:r>
              <a:endParaRPr kumimoji="1" lang="ja-JP" altLang="en-US" sz="1050" dirty="0"/>
            </a:p>
          </p:txBody>
        </p:sp>
        <p:sp>
          <p:nvSpPr>
            <p:cNvPr id="11322" name="テキスト ボックス 11321">
              <a:extLst>
                <a:ext uri="{FF2B5EF4-FFF2-40B4-BE49-F238E27FC236}">
                  <a16:creationId xmlns:a16="http://schemas.microsoft.com/office/drawing/2014/main" id="{BE4F9477-83B2-AD41-C2CB-22EC2CAA289C}"/>
                </a:ext>
              </a:extLst>
            </p:cNvPr>
            <p:cNvSpPr txBox="1"/>
            <p:nvPr/>
          </p:nvSpPr>
          <p:spPr>
            <a:xfrm>
              <a:off x="8573524" y="3781662"/>
              <a:ext cx="942506" cy="284693"/>
            </a:xfrm>
            <a:prstGeom prst="rect">
              <a:avLst/>
            </a:prstGeom>
            <a:solidFill>
              <a:srgbClr val="D2E3EF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sz="45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[</a:t>
              </a:r>
              <a:r>
                <a:rPr kumimoji="1" lang="ja-JP" altLang="en-US" sz="45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プライベートダイニング</a:t>
              </a:r>
              <a:r>
                <a:rPr kumimoji="1" lang="en-US" altLang="ja-JP" sz="45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]</a:t>
              </a:r>
            </a:p>
            <a:p>
              <a:r>
                <a:rPr kumimoji="1" lang="ja-JP" altLang="en-US" sz="8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魚民</a:t>
              </a:r>
            </a:p>
          </p:txBody>
        </p:sp>
      </p:grpSp>
      <p:grpSp>
        <p:nvGrpSpPr>
          <p:cNvPr id="11306" name="グループ化 11305">
            <a:extLst>
              <a:ext uri="{FF2B5EF4-FFF2-40B4-BE49-F238E27FC236}">
                <a16:creationId xmlns:a16="http://schemas.microsoft.com/office/drawing/2014/main" id="{EDE232A0-7ACC-8C8C-0996-48C040D2D11A}"/>
              </a:ext>
            </a:extLst>
          </p:cNvPr>
          <p:cNvGrpSpPr/>
          <p:nvPr/>
        </p:nvGrpSpPr>
        <p:grpSpPr>
          <a:xfrm>
            <a:off x="1787348" y="6304227"/>
            <a:ext cx="1259554" cy="350356"/>
            <a:chOff x="8392154" y="3743895"/>
            <a:chExt cx="1241991" cy="350356"/>
          </a:xfrm>
        </p:grpSpPr>
        <p:pic>
          <p:nvPicPr>
            <p:cNvPr id="11307" name="図 11306">
              <a:extLst>
                <a:ext uri="{FF2B5EF4-FFF2-40B4-BE49-F238E27FC236}">
                  <a16:creationId xmlns:a16="http://schemas.microsoft.com/office/drawing/2014/main" id="{D56E8CCB-55BD-DC34-3B31-B94FF534CEB9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8392154" y="3743895"/>
              <a:ext cx="1227469" cy="350356"/>
            </a:xfrm>
            <a:prstGeom prst="rect">
              <a:avLst/>
            </a:prstGeom>
          </p:spPr>
        </p:pic>
        <p:sp>
          <p:nvSpPr>
            <p:cNvPr id="11308" name="フローチャート: 結合子 11307">
              <a:extLst>
                <a:ext uri="{FF2B5EF4-FFF2-40B4-BE49-F238E27FC236}">
                  <a16:creationId xmlns:a16="http://schemas.microsoft.com/office/drawing/2014/main" id="{4066CABD-1AC8-1C26-57BE-C6CAA23C3F87}"/>
                </a:ext>
              </a:extLst>
            </p:cNvPr>
            <p:cNvSpPr/>
            <p:nvPr/>
          </p:nvSpPr>
          <p:spPr>
            <a:xfrm>
              <a:off x="8413485" y="3871482"/>
              <a:ext cx="151776" cy="146904"/>
            </a:xfrm>
            <a:prstGeom prst="flowChartConnector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50" dirty="0"/>
                <a:t>M</a:t>
              </a:r>
              <a:endParaRPr kumimoji="1" lang="ja-JP" altLang="en-US" sz="1050" dirty="0"/>
            </a:p>
          </p:txBody>
        </p:sp>
        <p:sp>
          <p:nvSpPr>
            <p:cNvPr id="11309" name="テキスト ボックス 11308">
              <a:extLst>
                <a:ext uri="{FF2B5EF4-FFF2-40B4-BE49-F238E27FC236}">
                  <a16:creationId xmlns:a16="http://schemas.microsoft.com/office/drawing/2014/main" id="{775D17FC-5244-5530-4971-AF9AE43A0E93}"/>
                </a:ext>
              </a:extLst>
            </p:cNvPr>
            <p:cNvSpPr txBox="1"/>
            <p:nvPr/>
          </p:nvSpPr>
          <p:spPr>
            <a:xfrm>
              <a:off x="8573525" y="3781662"/>
              <a:ext cx="1060620" cy="284693"/>
            </a:xfrm>
            <a:prstGeom prst="rect">
              <a:avLst/>
            </a:prstGeom>
            <a:solidFill>
              <a:srgbClr val="D2E3EF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sz="45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[</a:t>
              </a:r>
              <a:r>
                <a:rPr kumimoji="1" lang="ja-JP" altLang="en-US" sz="45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ラーメン</a:t>
              </a:r>
              <a:r>
                <a:rPr kumimoji="1" lang="en-US" altLang="ja-JP" sz="45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]</a:t>
              </a:r>
              <a:endParaRPr kumimoji="1" lang="en-US" altLang="ja-JP" sz="8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8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よってこやラーメン</a:t>
              </a:r>
            </a:p>
          </p:txBody>
        </p:sp>
      </p:grpSp>
      <p:pic>
        <p:nvPicPr>
          <p:cNvPr id="11316" name="図 11315">
            <a:extLst>
              <a:ext uri="{FF2B5EF4-FFF2-40B4-BE49-F238E27FC236}">
                <a16:creationId xmlns:a16="http://schemas.microsoft.com/office/drawing/2014/main" id="{E10FF3B6-E3C4-C9B1-C3F7-B97224833DF0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7446214" y="1976924"/>
            <a:ext cx="891070" cy="444867"/>
          </a:xfrm>
          <a:prstGeom prst="rect">
            <a:avLst/>
          </a:prstGeom>
        </p:spPr>
      </p:pic>
      <p:sp>
        <p:nvSpPr>
          <p:cNvPr id="11318" name="二等辺三角形 11317">
            <a:extLst>
              <a:ext uri="{FF2B5EF4-FFF2-40B4-BE49-F238E27FC236}">
                <a16:creationId xmlns:a16="http://schemas.microsoft.com/office/drawing/2014/main" id="{B9964BA4-C3C7-D8B6-A43D-240B465C54CE}"/>
              </a:ext>
            </a:extLst>
          </p:cNvPr>
          <p:cNvSpPr/>
          <p:nvPr/>
        </p:nvSpPr>
        <p:spPr>
          <a:xfrm rot="10800000">
            <a:off x="7648574" y="1003715"/>
            <a:ext cx="955661" cy="913946"/>
          </a:xfrm>
          <a:prstGeom prst="triangle">
            <a:avLst>
              <a:gd name="adj" fmla="val 2340"/>
            </a:avLst>
          </a:prstGeom>
          <a:solidFill>
            <a:schemeClr val="bg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3" name="正方形/長方形 76">
            <a:extLst>
              <a:ext uri="{FF2B5EF4-FFF2-40B4-BE49-F238E27FC236}">
                <a16:creationId xmlns:a16="http://schemas.microsoft.com/office/drawing/2014/main" id="{959AA321-81A3-B8E2-4CA9-C4237EAA85E0}"/>
              </a:ext>
            </a:extLst>
          </p:cNvPr>
          <p:cNvSpPr/>
          <p:nvPr/>
        </p:nvSpPr>
        <p:spPr>
          <a:xfrm>
            <a:off x="6116120" y="1665978"/>
            <a:ext cx="946623" cy="917082"/>
          </a:xfrm>
          <a:custGeom>
            <a:avLst/>
            <a:gdLst>
              <a:gd name="connsiteX0" fmla="*/ 0 w 1019440"/>
              <a:gd name="connsiteY0" fmla="*/ 0 h 1086614"/>
              <a:gd name="connsiteX1" fmla="*/ 1019440 w 1019440"/>
              <a:gd name="connsiteY1" fmla="*/ 0 h 1086614"/>
              <a:gd name="connsiteX2" fmla="*/ 1019440 w 1019440"/>
              <a:gd name="connsiteY2" fmla="*/ 1086614 h 1086614"/>
              <a:gd name="connsiteX3" fmla="*/ 0 w 1019440"/>
              <a:gd name="connsiteY3" fmla="*/ 1086614 h 1086614"/>
              <a:gd name="connsiteX4" fmla="*/ 0 w 1019440"/>
              <a:gd name="connsiteY4" fmla="*/ 0 h 1086614"/>
              <a:gd name="connsiteX0" fmla="*/ 0 w 1019440"/>
              <a:gd name="connsiteY0" fmla="*/ 0 h 1086614"/>
              <a:gd name="connsiteX1" fmla="*/ 1019440 w 1019440"/>
              <a:gd name="connsiteY1" fmla="*/ 0 h 1086614"/>
              <a:gd name="connsiteX2" fmla="*/ 1019440 w 1019440"/>
              <a:gd name="connsiteY2" fmla="*/ 1086614 h 1086614"/>
              <a:gd name="connsiteX3" fmla="*/ 0 w 1019440"/>
              <a:gd name="connsiteY3" fmla="*/ 1086614 h 1086614"/>
              <a:gd name="connsiteX4" fmla="*/ 0 w 1019440"/>
              <a:gd name="connsiteY4" fmla="*/ 0 h 1086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9440" h="1086614">
                <a:moveTo>
                  <a:pt x="0" y="0"/>
                </a:moveTo>
                <a:lnTo>
                  <a:pt x="1019440" y="0"/>
                </a:lnTo>
                <a:lnTo>
                  <a:pt x="1019440" y="1086614"/>
                </a:lnTo>
                <a:lnTo>
                  <a:pt x="0" y="1086614"/>
                </a:lnTo>
                <a:lnTo>
                  <a:pt x="0" y="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324" name="正方形/長方形 76">
            <a:extLst>
              <a:ext uri="{FF2B5EF4-FFF2-40B4-BE49-F238E27FC236}">
                <a16:creationId xmlns:a16="http://schemas.microsoft.com/office/drawing/2014/main" id="{BC94849D-DF25-60BB-A48A-04D56BAA9669}"/>
              </a:ext>
            </a:extLst>
          </p:cNvPr>
          <p:cNvSpPr/>
          <p:nvPr/>
        </p:nvSpPr>
        <p:spPr>
          <a:xfrm>
            <a:off x="6389153" y="1541045"/>
            <a:ext cx="233103" cy="122343"/>
          </a:xfrm>
          <a:custGeom>
            <a:avLst/>
            <a:gdLst>
              <a:gd name="connsiteX0" fmla="*/ 0 w 1019440"/>
              <a:gd name="connsiteY0" fmla="*/ 0 h 1086614"/>
              <a:gd name="connsiteX1" fmla="*/ 1019440 w 1019440"/>
              <a:gd name="connsiteY1" fmla="*/ 0 h 1086614"/>
              <a:gd name="connsiteX2" fmla="*/ 1019440 w 1019440"/>
              <a:gd name="connsiteY2" fmla="*/ 1086614 h 1086614"/>
              <a:gd name="connsiteX3" fmla="*/ 0 w 1019440"/>
              <a:gd name="connsiteY3" fmla="*/ 1086614 h 1086614"/>
              <a:gd name="connsiteX4" fmla="*/ 0 w 1019440"/>
              <a:gd name="connsiteY4" fmla="*/ 0 h 1086614"/>
              <a:gd name="connsiteX0" fmla="*/ 0 w 1019440"/>
              <a:gd name="connsiteY0" fmla="*/ 0 h 1086614"/>
              <a:gd name="connsiteX1" fmla="*/ 1019440 w 1019440"/>
              <a:gd name="connsiteY1" fmla="*/ 0 h 1086614"/>
              <a:gd name="connsiteX2" fmla="*/ 1019440 w 1019440"/>
              <a:gd name="connsiteY2" fmla="*/ 1086614 h 1086614"/>
              <a:gd name="connsiteX3" fmla="*/ 0 w 1019440"/>
              <a:gd name="connsiteY3" fmla="*/ 1086614 h 1086614"/>
              <a:gd name="connsiteX4" fmla="*/ 0 w 1019440"/>
              <a:gd name="connsiteY4" fmla="*/ 0 h 1086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9440" h="1086614">
                <a:moveTo>
                  <a:pt x="0" y="0"/>
                </a:moveTo>
                <a:lnTo>
                  <a:pt x="1019440" y="0"/>
                </a:lnTo>
                <a:lnTo>
                  <a:pt x="1019440" y="1086614"/>
                </a:lnTo>
                <a:lnTo>
                  <a:pt x="0" y="1086614"/>
                </a:lnTo>
                <a:lnTo>
                  <a:pt x="0" y="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325" name="図 11324">
            <a:extLst>
              <a:ext uri="{FF2B5EF4-FFF2-40B4-BE49-F238E27FC236}">
                <a16:creationId xmlns:a16="http://schemas.microsoft.com/office/drawing/2014/main" id="{E74A4F5E-8196-E646-530A-39926755638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418255" y="1623240"/>
            <a:ext cx="176400" cy="81699"/>
          </a:xfrm>
          <a:prstGeom prst="rect">
            <a:avLst/>
          </a:prstGeom>
        </p:spPr>
      </p:pic>
      <p:sp>
        <p:nvSpPr>
          <p:cNvPr id="11326" name="テキスト ボックス 11325">
            <a:extLst>
              <a:ext uri="{FF2B5EF4-FFF2-40B4-BE49-F238E27FC236}">
                <a16:creationId xmlns:a16="http://schemas.microsoft.com/office/drawing/2014/main" id="{77560BD0-022C-9B0A-558D-ED22F4E502EE}"/>
              </a:ext>
            </a:extLst>
          </p:cNvPr>
          <p:cNvSpPr txBox="1"/>
          <p:nvPr/>
        </p:nvSpPr>
        <p:spPr>
          <a:xfrm>
            <a:off x="6159501" y="1973899"/>
            <a:ext cx="7053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【102C】</a:t>
            </a:r>
            <a:endParaRPr kumimoji="1" lang="ja-JP" altLang="en-US" sz="10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327" name="正方形/長方形 11326">
            <a:extLst>
              <a:ext uri="{FF2B5EF4-FFF2-40B4-BE49-F238E27FC236}">
                <a16:creationId xmlns:a16="http://schemas.microsoft.com/office/drawing/2014/main" id="{2C50D6F9-52D5-9835-004B-BD722F2602B6}"/>
              </a:ext>
            </a:extLst>
          </p:cNvPr>
          <p:cNvSpPr/>
          <p:nvPr/>
        </p:nvSpPr>
        <p:spPr>
          <a:xfrm>
            <a:off x="4818413" y="1666564"/>
            <a:ext cx="1270597" cy="91967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AD3DF4DD-BC79-764B-FA11-C5E9BDB8D888}"/>
              </a:ext>
            </a:extLst>
          </p:cNvPr>
          <p:cNvSpPr/>
          <p:nvPr/>
        </p:nvSpPr>
        <p:spPr>
          <a:xfrm>
            <a:off x="4818413" y="1058521"/>
            <a:ext cx="410811" cy="57025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5" name="図 64">
            <a:extLst>
              <a:ext uri="{FF2B5EF4-FFF2-40B4-BE49-F238E27FC236}">
                <a16:creationId xmlns:a16="http://schemas.microsoft.com/office/drawing/2014/main" id="{7213B3B2-DB27-DFC5-B6DF-9C7B23B42D6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01253" y="1531805"/>
            <a:ext cx="1002044" cy="197297"/>
          </a:xfrm>
          <a:prstGeom prst="rect">
            <a:avLst/>
          </a:prstGeom>
        </p:spPr>
      </p:pic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60B770C4-E809-B97C-9CCC-531B7166B850}"/>
              </a:ext>
            </a:extLst>
          </p:cNvPr>
          <p:cNvSpPr txBox="1"/>
          <p:nvPr/>
        </p:nvSpPr>
        <p:spPr>
          <a:xfrm>
            <a:off x="5102161" y="1978315"/>
            <a:ext cx="7173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en-US" altLang="ja-JP" sz="10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103A</a:t>
            </a:r>
            <a:r>
              <a:rPr kumimoji="1" lang="en-US" altLang="ja-JP" sz="10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1" lang="ja-JP" altLang="en-US" sz="10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9" name="テキスト ボックス 3">
            <a:extLst>
              <a:ext uri="{FF2B5EF4-FFF2-40B4-BE49-F238E27FC236}">
                <a16:creationId xmlns:a16="http://schemas.microsoft.com/office/drawing/2014/main" id="{040DEBA7-5826-36E1-6829-C41E18392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2610" y="2257368"/>
            <a:ext cx="1159293" cy="41549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 anchorCtr="0">
            <a:spAutoFit/>
          </a:bodyPr>
          <a:lstStyle>
            <a:lvl1pPr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募集区画</a:t>
            </a:r>
            <a:r>
              <a:rPr kumimoji="1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【103A】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145.56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坪</a:t>
            </a: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0" name="テキスト ボックス 3">
            <a:extLst>
              <a:ext uri="{FF2B5EF4-FFF2-40B4-BE49-F238E27FC236}">
                <a16:creationId xmlns:a16="http://schemas.microsoft.com/office/drawing/2014/main" id="{66634F9F-415D-3408-8439-B79DD3627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0348" y="1670101"/>
            <a:ext cx="1159293" cy="41549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 anchorCtr="0">
            <a:spAutoFit/>
          </a:bodyPr>
          <a:lstStyle>
            <a:lvl1pPr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募集区画</a:t>
            </a:r>
            <a:r>
              <a:rPr kumimoji="1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【102C】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60.92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坪</a:t>
            </a: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93E5D2F8-69F4-44CC-7867-3A4A94AF2CF3}"/>
              </a:ext>
            </a:extLst>
          </p:cNvPr>
          <p:cNvSpPr/>
          <p:nvPr/>
        </p:nvSpPr>
        <p:spPr>
          <a:xfrm>
            <a:off x="3185697" y="2609108"/>
            <a:ext cx="3904727" cy="1714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共用廊下・トイレ（給湯室）</a:t>
            </a:r>
          </a:p>
        </p:txBody>
      </p:sp>
      <p:pic>
        <p:nvPicPr>
          <p:cNvPr id="77" name="図 76">
            <a:extLst>
              <a:ext uri="{FF2B5EF4-FFF2-40B4-BE49-F238E27FC236}">
                <a16:creationId xmlns:a16="http://schemas.microsoft.com/office/drawing/2014/main" id="{8999CBEF-0C2F-B5D3-19B8-57E1C5D6E04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70655" y="1775640"/>
            <a:ext cx="176400" cy="81699"/>
          </a:xfrm>
          <a:prstGeom prst="rect">
            <a:avLst/>
          </a:prstGeom>
        </p:spPr>
      </p:pic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8F6831DC-8786-3947-887F-D965498A7D79}"/>
              </a:ext>
            </a:extLst>
          </p:cNvPr>
          <p:cNvSpPr/>
          <p:nvPr/>
        </p:nvSpPr>
        <p:spPr>
          <a:xfrm rot="5400000">
            <a:off x="6791689" y="2308649"/>
            <a:ext cx="448824" cy="14864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cxnSp>
        <p:nvCxnSpPr>
          <p:cNvPr id="79" name="直線コネクタ 78">
            <a:extLst>
              <a:ext uri="{FF2B5EF4-FFF2-40B4-BE49-F238E27FC236}">
                <a16:creationId xmlns:a16="http://schemas.microsoft.com/office/drawing/2014/main" id="{927FDFE4-A70E-9922-BB77-AF57F7278A59}"/>
              </a:ext>
            </a:extLst>
          </p:cNvPr>
          <p:cNvCxnSpPr>
            <a:cxnSpLocks/>
          </p:cNvCxnSpPr>
          <p:nvPr/>
        </p:nvCxnSpPr>
        <p:spPr>
          <a:xfrm>
            <a:off x="6909437" y="2094679"/>
            <a:ext cx="0" cy="5111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>
            <a:extLst>
              <a:ext uri="{FF2B5EF4-FFF2-40B4-BE49-F238E27FC236}">
                <a16:creationId xmlns:a16="http://schemas.microsoft.com/office/drawing/2014/main" id="{C8DC8C58-6078-8C22-DFE4-40DDCD3A33CA}"/>
              </a:ext>
            </a:extLst>
          </p:cNvPr>
          <p:cNvCxnSpPr>
            <a:cxnSpLocks/>
          </p:cNvCxnSpPr>
          <p:nvPr/>
        </p:nvCxnSpPr>
        <p:spPr>
          <a:xfrm flipH="1">
            <a:off x="6871161" y="2120347"/>
            <a:ext cx="214364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3168F09-FBDE-638E-00AB-06FD4F882FC4}"/>
              </a:ext>
            </a:extLst>
          </p:cNvPr>
          <p:cNvSpPr txBox="1"/>
          <p:nvPr/>
        </p:nvSpPr>
        <p:spPr>
          <a:xfrm>
            <a:off x="3248025" y="1743432"/>
            <a:ext cx="873797" cy="646331"/>
          </a:xfrm>
          <a:prstGeom prst="rect">
            <a:avLst/>
          </a:prstGeom>
          <a:solidFill>
            <a:srgbClr val="B0CC7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［ </a:t>
            </a:r>
            <a:r>
              <a:rPr kumimoji="1" lang="ja-JP" altLang="en-US" sz="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保育園 ］</a:t>
            </a:r>
            <a:endParaRPr kumimoji="1" lang="en-US" altLang="ja-JP" sz="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dist"/>
            <a:r>
              <a:rPr kumimoji="1" lang="ja-JP" altLang="en-US" sz="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キッズガーデン</a:t>
            </a:r>
            <a:endParaRPr kumimoji="1" lang="en-US" altLang="ja-JP" sz="6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dist"/>
            <a:r>
              <a:rPr kumimoji="1" lang="ja-JP" altLang="en-US" sz="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グローバルスクールセンター北</a:t>
            </a:r>
            <a:endParaRPr kumimoji="1" lang="en-US" altLang="ja-JP" sz="6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sz="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dist"/>
            <a:r>
              <a:rPr kumimoji="1" lang="en-US" altLang="ja-JP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2025</a:t>
            </a:r>
            <a:r>
              <a:rPr kumimoji="1" lang="ja-JP" altLang="en-US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  <a:r>
              <a:rPr kumimoji="1" lang="en-US" altLang="ja-JP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</a:t>
            </a:r>
            <a:r>
              <a:rPr kumimoji="1" lang="ja-JP" altLang="en-US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月開所</a:t>
            </a: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E7101ABE-1604-7A09-6D73-B7F770575676}"/>
              </a:ext>
            </a:extLst>
          </p:cNvPr>
          <p:cNvSpPr txBox="1"/>
          <p:nvPr/>
        </p:nvSpPr>
        <p:spPr>
          <a:xfrm>
            <a:off x="4172962" y="1748840"/>
            <a:ext cx="580893" cy="576633"/>
          </a:xfrm>
          <a:prstGeom prst="rect">
            <a:avLst/>
          </a:prstGeom>
          <a:solidFill>
            <a:srgbClr val="B0CC7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［コンビニ］</a:t>
            </a:r>
            <a:r>
              <a:rPr lang="ja-JP" altLang="en-US" sz="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ロ ー ソ ン</a:t>
            </a:r>
            <a:endParaRPr lang="en-US" altLang="ja-JP" sz="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dist">
              <a:lnSpc>
                <a:spcPct val="150000"/>
              </a:lnSpc>
            </a:pPr>
            <a:r>
              <a:rPr kumimoji="1" lang="en-US" altLang="ja-JP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2025</a:t>
            </a:r>
            <a:r>
              <a:rPr kumimoji="1" lang="ja-JP" altLang="en-US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  <a:r>
              <a:rPr kumimoji="1" lang="en-US" altLang="ja-JP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8</a:t>
            </a:r>
            <a:r>
              <a:rPr kumimoji="1" lang="ja-JP" altLang="en-US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</a:t>
            </a:r>
            <a:endParaRPr kumimoji="1" lang="en-US" altLang="ja-JP" sz="6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開　業</a:t>
            </a:r>
            <a:endParaRPr kumimoji="1" lang="ja-JP" altLang="en-US" sz="6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83" name="直線コネクタ 82">
            <a:extLst>
              <a:ext uri="{FF2B5EF4-FFF2-40B4-BE49-F238E27FC236}">
                <a16:creationId xmlns:a16="http://schemas.microsoft.com/office/drawing/2014/main" id="{973DA0C6-6EB1-A4C9-6788-634BEBF2A642}"/>
              </a:ext>
            </a:extLst>
          </p:cNvPr>
          <p:cNvCxnSpPr>
            <a:cxnSpLocks/>
          </p:cNvCxnSpPr>
          <p:nvPr/>
        </p:nvCxnSpPr>
        <p:spPr>
          <a:xfrm>
            <a:off x="4818414" y="1032009"/>
            <a:ext cx="0" cy="156895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コネクタ 87">
            <a:extLst>
              <a:ext uri="{FF2B5EF4-FFF2-40B4-BE49-F238E27FC236}">
                <a16:creationId xmlns:a16="http://schemas.microsoft.com/office/drawing/2014/main" id="{BCC55FB5-084F-BCA8-70B3-C6A94A2518A0}"/>
              </a:ext>
            </a:extLst>
          </p:cNvPr>
          <p:cNvCxnSpPr/>
          <p:nvPr/>
        </p:nvCxnSpPr>
        <p:spPr>
          <a:xfrm>
            <a:off x="4779170" y="1050584"/>
            <a:ext cx="0" cy="1552039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0447F85B-7E8A-A809-7437-D14DB527773F}"/>
              </a:ext>
            </a:extLst>
          </p:cNvPr>
          <p:cNvSpPr/>
          <p:nvPr/>
        </p:nvSpPr>
        <p:spPr>
          <a:xfrm>
            <a:off x="6947168" y="2570169"/>
            <a:ext cx="140814" cy="722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3" name="図 92">
            <a:extLst>
              <a:ext uri="{FF2B5EF4-FFF2-40B4-BE49-F238E27FC236}">
                <a16:creationId xmlns:a16="http://schemas.microsoft.com/office/drawing/2014/main" id="{59D481D8-747D-640F-1910-D3ACCED0FC4D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4766031" y="5632136"/>
            <a:ext cx="229172" cy="230991"/>
          </a:xfrm>
          <a:prstGeom prst="rect">
            <a:avLst/>
          </a:prstGeom>
        </p:spPr>
      </p:pic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5C88CE23-4FB2-7C4A-4EE1-359A4CEF293D}"/>
              </a:ext>
            </a:extLst>
          </p:cNvPr>
          <p:cNvSpPr txBox="1"/>
          <p:nvPr/>
        </p:nvSpPr>
        <p:spPr>
          <a:xfrm>
            <a:off x="4952380" y="5612633"/>
            <a:ext cx="6435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/>
              <a:t>センター北</a:t>
            </a:r>
            <a:endParaRPr kumimoji="1" lang="en-US" altLang="ja-JP" sz="600" dirty="0"/>
          </a:p>
          <a:p>
            <a:r>
              <a:rPr lang="ja-JP" altLang="en-US" sz="600" dirty="0"/>
              <a:t>改札口</a:t>
            </a:r>
            <a:endParaRPr kumimoji="1" lang="ja-JP" altLang="en-US" sz="600" dirty="0"/>
          </a:p>
        </p:txBody>
      </p:sp>
      <p:pic>
        <p:nvPicPr>
          <p:cNvPr id="97" name="図 96" descr="アイコン&#10;&#10;自動的に生成された説明">
            <a:extLst>
              <a:ext uri="{FF2B5EF4-FFF2-40B4-BE49-F238E27FC236}">
                <a16:creationId xmlns:a16="http://schemas.microsoft.com/office/drawing/2014/main" id="{9D5C1C89-35BB-B468-90AE-A640250B5396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8756" y="5910979"/>
            <a:ext cx="230992" cy="230992"/>
          </a:xfrm>
          <a:prstGeom prst="rect">
            <a:avLst/>
          </a:prstGeom>
        </p:spPr>
      </p:pic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5F2B26E1-7600-515C-7DB4-A9AEA02576D2}"/>
              </a:ext>
            </a:extLst>
          </p:cNvPr>
          <p:cNvCxnSpPr/>
          <p:nvPr/>
        </p:nvCxnSpPr>
        <p:spPr>
          <a:xfrm>
            <a:off x="7493000" y="1056934"/>
            <a:ext cx="0" cy="867077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コネクタ 79">
            <a:extLst>
              <a:ext uri="{FF2B5EF4-FFF2-40B4-BE49-F238E27FC236}">
                <a16:creationId xmlns:a16="http://schemas.microsoft.com/office/drawing/2014/main" id="{D6A047B5-9C64-DA2E-1ADB-3484E4C9FAE5}"/>
              </a:ext>
            </a:extLst>
          </p:cNvPr>
          <p:cNvCxnSpPr>
            <a:cxnSpLocks/>
          </p:cNvCxnSpPr>
          <p:nvPr/>
        </p:nvCxnSpPr>
        <p:spPr>
          <a:xfrm flipH="1">
            <a:off x="7091524" y="1914486"/>
            <a:ext cx="395126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>
            <a:extLst>
              <a:ext uri="{FF2B5EF4-FFF2-40B4-BE49-F238E27FC236}">
                <a16:creationId xmlns:a16="http://schemas.microsoft.com/office/drawing/2014/main" id="{535BD41A-4EDB-3253-8128-6CC0E99E9E15}"/>
              </a:ext>
            </a:extLst>
          </p:cNvPr>
          <p:cNvCxnSpPr>
            <a:cxnSpLocks/>
          </p:cNvCxnSpPr>
          <p:nvPr/>
        </p:nvCxnSpPr>
        <p:spPr>
          <a:xfrm flipH="1">
            <a:off x="7489825" y="1541045"/>
            <a:ext cx="158749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826BA4F8-99F2-5F0D-051F-04EF4DF0FE26}"/>
              </a:ext>
            </a:extLst>
          </p:cNvPr>
          <p:cNvCxnSpPr>
            <a:cxnSpLocks/>
          </p:cNvCxnSpPr>
          <p:nvPr/>
        </p:nvCxnSpPr>
        <p:spPr>
          <a:xfrm>
            <a:off x="7648574" y="1384300"/>
            <a:ext cx="0" cy="163095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コネクタ 99">
            <a:extLst>
              <a:ext uri="{FF2B5EF4-FFF2-40B4-BE49-F238E27FC236}">
                <a16:creationId xmlns:a16="http://schemas.microsoft.com/office/drawing/2014/main" id="{081AE1C4-1E03-484A-69BE-9BF8F801D987}"/>
              </a:ext>
            </a:extLst>
          </p:cNvPr>
          <p:cNvCxnSpPr>
            <a:cxnSpLocks/>
          </p:cNvCxnSpPr>
          <p:nvPr/>
        </p:nvCxnSpPr>
        <p:spPr>
          <a:xfrm flipH="1" flipV="1">
            <a:off x="7639049" y="1384300"/>
            <a:ext cx="219076" cy="196901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B24AF03F-42A2-2369-CA1F-1F1F08D441EA}"/>
              </a:ext>
            </a:extLst>
          </p:cNvPr>
          <p:cNvCxnSpPr>
            <a:cxnSpLocks/>
          </p:cNvCxnSpPr>
          <p:nvPr/>
        </p:nvCxnSpPr>
        <p:spPr>
          <a:xfrm flipV="1">
            <a:off x="7852649" y="1574851"/>
            <a:ext cx="0" cy="884979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コネクタ 102">
            <a:extLst>
              <a:ext uri="{FF2B5EF4-FFF2-40B4-BE49-F238E27FC236}">
                <a16:creationId xmlns:a16="http://schemas.microsoft.com/office/drawing/2014/main" id="{D655A101-DF20-94CE-5085-B670A530E003}"/>
              </a:ext>
            </a:extLst>
          </p:cNvPr>
          <p:cNvCxnSpPr>
            <a:cxnSpLocks/>
          </p:cNvCxnSpPr>
          <p:nvPr/>
        </p:nvCxnSpPr>
        <p:spPr>
          <a:xfrm flipH="1">
            <a:off x="7852649" y="1447800"/>
            <a:ext cx="119776" cy="127051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5F44F11-2B0E-1722-EE08-B3E038F7BE46}"/>
              </a:ext>
            </a:extLst>
          </p:cNvPr>
          <p:cNvSpPr txBox="1"/>
          <p:nvPr/>
        </p:nvSpPr>
        <p:spPr>
          <a:xfrm>
            <a:off x="7094553" y="1309567"/>
            <a:ext cx="389798" cy="149785"/>
          </a:xfrm>
          <a:prstGeom prst="rect">
            <a:avLst/>
          </a:prstGeom>
          <a:solidFill>
            <a:srgbClr val="B0CC7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dist">
              <a:lnSpc>
                <a:spcPct val="150000"/>
              </a:lnSpc>
            </a:pPr>
            <a:endParaRPr kumimoji="1" lang="ja-JP" altLang="en-US" sz="3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311" name="テキスト ボックス 11310">
            <a:extLst>
              <a:ext uri="{FF2B5EF4-FFF2-40B4-BE49-F238E27FC236}">
                <a16:creationId xmlns:a16="http://schemas.microsoft.com/office/drawing/2014/main" id="{BCF8CB58-55DA-756F-CB67-741EC32C8924}"/>
              </a:ext>
            </a:extLst>
          </p:cNvPr>
          <p:cNvSpPr txBox="1"/>
          <p:nvPr/>
        </p:nvSpPr>
        <p:spPr>
          <a:xfrm>
            <a:off x="7145850" y="1950614"/>
            <a:ext cx="660043" cy="168957"/>
          </a:xfrm>
          <a:prstGeom prst="rect">
            <a:avLst/>
          </a:prstGeom>
          <a:solidFill>
            <a:srgbClr val="B0CC7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kumimoji="1" lang="ja-JP" altLang="en-US" sz="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312" name="正方形/長方形 11311">
            <a:extLst>
              <a:ext uri="{FF2B5EF4-FFF2-40B4-BE49-F238E27FC236}">
                <a16:creationId xmlns:a16="http://schemas.microsoft.com/office/drawing/2014/main" id="{F839D38C-D403-6B56-0B6A-B7180608CE62}"/>
              </a:ext>
            </a:extLst>
          </p:cNvPr>
          <p:cNvSpPr/>
          <p:nvPr/>
        </p:nvSpPr>
        <p:spPr>
          <a:xfrm>
            <a:off x="7858126" y="1440191"/>
            <a:ext cx="512746" cy="1128026"/>
          </a:xfrm>
          <a:custGeom>
            <a:avLst/>
            <a:gdLst>
              <a:gd name="connsiteX0" fmla="*/ 0 w 485168"/>
              <a:gd name="connsiteY0" fmla="*/ 0 h 974832"/>
              <a:gd name="connsiteX1" fmla="*/ 485168 w 485168"/>
              <a:gd name="connsiteY1" fmla="*/ 0 h 974832"/>
              <a:gd name="connsiteX2" fmla="*/ 485168 w 485168"/>
              <a:gd name="connsiteY2" fmla="*/ 974832 h 974832"/>
              <a:gd name="connsiteX3" fmla="*/ 0 w 485168"/>
              <a:gd name="connsiteY3" fmla="*/ 974832 h 974832"/>
              <a:gd name="connsiteX4" fmla="*/ 0 w 485168"/>
              <a:gd name="connsiteY4" fmla="*/ 0 h 974832"/>
              <a:gd name="connsiteX0" fmla="*/ 0 w 485168"/>
              <a:gd name="connsiteY0" fmla="*/ 0 h 974832"/>
              <a:gd name="connsiteX1" fmla="*/ 380393 w 485168"/>
              <a:gd name="connsiteY1" fmla="*/ 101600 h 974832"/>
              <a:gd name="connsiteX2" fmla="*/ 485168 w 485168"/>
              <a:gd name="connsiteY2" fmla="*/ 974832 h 974832"/>
              <a:gd name="connsiteX3" fmla="*/ 0 w 485168"/>
              <a:gd name="connsiteY3" fmla="*/ 974832 h 974832"/>
              <a:gd name="connsiteX4" fmla="*/ 0 w 485168"/>
              <a:gd name="connsiteY4" fmla="*/ 0 h 974832"/>
              <a:gd name="connsiteX0" fmla="*/ 0 w 485168"/>
              <a:gd name="connsiteY0" fmla="*/ 155575 h 1130407"/>
              <a:gd name="connsiteX1" fmla="*/ 120043 w 485168"/>
              <a:gd name="connsiteY1" fmla="*/ 0 h 1130407"/>
              <a:gd name="connsiteX2" fmla="*/ 485168 w 485168"/>
              <a:gd name="connsiteY2" fmla="*/ 1130407 h 1130407"/>
              <a:gd name="connsiteX3" fmla="*/ 0 w 485168"/>
              <a:gd name="connsiteY3" fmla="*/ 1130407 h 1130407"/>
              <a:gd name="connsiteX4" fmla="*/ 0 w 485168"/>
              <a:gd name="connsiteY4" fmla="*/ 155575 h 1130407"/>
              <a:gd name="connsiteX0" fmla="*/ 0 w 485168"/>
              <a:gd name="connsiteY0" fmla="*/ 155575 h 1130407"/>
              <a:gd name="connsiteX1" fmla="*/ 120043 w 485168"/>
              <a:gd name="connsiteY1" fmla="*/ 0 h 1130407"/>
              <a:gd name="connsiteX2" fmla="*/ 485168 w 485168"/>
              <a:gd name="connsiteY2" fmla="*/ 1130407 h 1130407"/>
              <a:gd name="connsiteX3" fmla="*/ 0 w 485168"/>
              <a:gd name="connsiteY3" fmla="*/ 1130407 h 1130407"/>
              <a:gd name="connsiteX4" fmla="*/ 0 w 485168"/>
              <a:gd name="connsiteY4" fmla="*/ 155575 h 1130407"/>
              <a:gd name="connsiteX0" fmla="*/ 0 w 485168"/>
              <a:gd name="connsiteY0" fmla="*/ 155575 h 1130407"/>
              <a:gd name="connsiteX1" fmla="*/ 120043 w 485168"/>
              <a:gd name="connsiteY1" fmla="*/ 0 h 1130407"/>
              <a:gd name="connsiteX2" fmla="*/ 485168 w 485168"/>
              <a:gd name="connsiteY2" fmla="*/ 1130407 h 1130407"/>
              <a:gd name="connsiteX3" fmla="*/ 0 w 485168"/>
              <a:gd name="connsiteY3" fmla="*/ 1130407 h 1130407"/>
              <a:gd name="connsiteX4" fmla="*/ 0 w 485168"/>
              <a:gd name="connsiteY4" fmla="*/ 155575 h 1130407"/>
              <a:gd name="connsiteX0" fmla="*/ 0 w 533340"/>
              <a:gd name="connsiteY0" fmla="*/ 155575 h 1130407"/>
              <a:gd name="connsiteX1" fmla="*/ 120043 w 533340"/>
              <a:gd name="connsiteY1" fmla="*/ 0 h 1130407"/>
              <a:gd name="connsiteX2" fmla="*/ 488981 w 533340"/>
              <a:gd name="connsiteY2" fmla="*/ 368766 h 1130407"/>
              <a:gd name="connsiteX3" fmla="*/ 485168 w 533340"/>
              <a:gd name="connsiteY3" fmla="*/ 1130407 h 1130407"/>
              <a:gd name="connsiteX4" fmla="*/ 0 w 533340"/>
              <a:gd name="connsiteY4" fmla="*/ 1130407 h 1130407"/>
              <a:gd name="connsiteX5" fmla="*/ 0 w 533340"/>
              <a:gd name="connsiteY5" fmla="*/ 155575 h 1130407"/>
              <a:gd name="connsiteX0" fmla="*/ 0 w 533340"/>
              <a:gd name="connsiteY0" fmla="*/ 155575 h 1130407"/>
              <a:gd name="connsiteX1" fmla="*/ 120043 w 533340"/>
              <a:gd name="connsiteY1" fmla="*/ 0 h 1130407"/>
              <a:gd name="connsiteX2" fmla="*/ 488981 w 533340"/>
              <a:gd name="connsiteY2" fmla="*/ 368766 h 1130407"/>
              <a:gd name="connsiteX3" fmla="*/ 485168 w 533340"/>
              <a:gd name="connsiteY3" fmla="*/ 1130407 h 1130407"/>
              <a:gd name="connsiteX4" fmla="*/ 0 w 533340"/>
              <a:gd name="connsiteY4" fmla="*/ 1130407 h 1130407"/>
              <a:gd name="connsiteX5" fmla="*/ 0 w 533340"/>
              <a:gd name="connsiteY5" fmla="*/ 155575 h 1130407"/>
              <a:gd name="connsiteX0" fmla="*/ 0 w 518214"/>
              <a:gd name="connsiteY0" fmla="*/ 155575 h 1130407"/>
              <a:gd name="connsiteX1" fmla="*/ 120043 w 518214"/>
              <a:gd name="connsiteY1" fmla="*/ 0 h 1130407"/>
              <a:gd name="connsiteX2" fmla="*/ 488981 w 518214"/>
              <a:gd name="connsiteY2" fmla="*/ 368766 h 1130407"/>
              <a:gd name="connsiteX3" fmla="*/ 485168 w 518214"/>
              <a:gd name="connsiteY3" fmla="*/ 1130407 h 1130407"/>
              <a:gd name="connsiteX4" fmla="*/ 0 w 518214"/>
              <a:gd name="connsiteY4" fmla="*/ 1130407 h 1130407"/>
              <a:gd name="connsiteX5" fmla="*/ 0 w 518214"/>
              <a:gd name="connsiteY5" fmla="*/ 155575 h 1130407"/>
              <a:gd name="connsiteX0" fmla="*/ 0 w 515640"/>
              <a:gd name="connsiteY0" fmla="*/ 155575 h 1130407"/>
              <a:gd name="connsiteX1" fmla="*/ 120043 w 515640"/>
              <a:gd name="connsiteY1" fmla="*/ 0 h 1130407"/>
              <a:gd name="connsiteX2" fmla="*/ 488981 w 515640"/>
              <a:gd name="connsiteY2" fmla="*/ 368766 h 1130407"/>
              <a:gd name="connsiteX3" fmla="*/ 485168 w 515640"/>
              <a:gd name="connsiteY3" fmla="*/ 1130407 h 1130407"/>
              <a:gd name="connsiteX4" fmla="*/ 0 w 515640"/>
              <a:gd name="connsiteY4" fmla="*/ 1130407 h 1130407"/>
              <a:gd name="connsiteX5" fmla="*/ 0 w 515640"/>
              <a:gd name="connsiteY5" fmla="*/ 155575 h 1130407"/>
              <a:gd name="connsiteX0" fmla="*/ 0 w 507350"/>
              <a:gd name="connsiteY0" fmla="*/ 155575 h 1130407"/>
              <a:gd name="connsiteX1" fmla="*/ 120043 w 507350"/>
              <a:gd name="connsiteY1" fmla="*/ 0 h 1130407"/>
              <a:gd name="connsiteX2" fmla="*/ 488981 w 507350"/>
              <a:gd name="connsiteY2" fmla="*/ 368766 h 1130407"/>
              <a:gd name="connsiteX3" fmla="*/ 472468 w 507350"/>
              <a:gd name="connsiteY3" fmla="*/ 1130407 h 1130407"/>
              <a:gd name="connsiteX4" fmla="*/ 0 w 507350"/>
              <a:gd name="connsiteY4" fmla="*/ 1130407 h 1130407"/>
              <a:gd name="connsiteX5" fmla="*/ 0 w 507350"/>
              <a:gd name="connsiteY5" fmla="*/ 155575 h 1130407"/>
              <a:gd name="connsiteX0" fmla="*/ 0 w 491024"/>
              <a:gd name="connsiteY0" fmla="*/ 155575 h 1130407"/>
              <a:gd name="connsiteX1" fmla="*/ 120043 w 491024"/>
              <a:gd name="connsiteY1" fmla="*/ 0 h 1130407"/>
              <a:gd name="connsiteX2" fmla="*/ 488981 w 491024"/>
              <a:gd name="connsiteY2" fmla="*/ 368766 h 1130407"/>
              <a:gd name="connsiteX3" fmla="*/ 472468 w 491024"/>
              <a:gd name="connsiteY3" fmla="*/ 1130407 h 1130407"/>
              <a:gd name="connsiteX4" fmla="*/ 0 w 491024"/>
              <a:gd name="connsiteY4" fmla="*/ 1130407 h 1130407"/>
              <a:gd name="connsiteX5" fmla="*/ 0 w 491024"/>
              <a:gd name="connsiteY5" fmla="*/ 155575 h 1130407"/>
              <a:gd name="connsiteX0" fmla="*/ 0 w 499845"/>
              <a:gd name="connsiteY0" fmla="*/ 155575 h 1130407"/>
              <a:gd name="connsiteX1" fmla="*/ 120043 w 499845"/>
              <a:gd name="connsiteY1" fmla="*/ 0 h 1130407"/>
              <a:gd name="connsiteX2" fmla="*/ 498506 w 499845"/>
              <a:gd name="connsiteY2" fmla="*/ 378291 h 1130407"/>
              <a:gd name="connsiteX3" fmla="*/ 472468 w 499845"/>
              <a:gd name="connsiteY3" fmla="*/ 1130407 h 1130407"/>
              <a:gd name="connsiteX4" fmla="*/ 0 w 499845"/>
              <a:gd name="connsiteY4" fmla="*/ 1130407 h 1130407"/>
              <a:gd name="connsiteX5" fmla="*/ 0 w 499845"/>
              <a:gd name="connsiteY5" fmla="*/ 155575 h 1130407"/>
              <a:gd name="connsiteX0" fmla="*/ 0 w 503588"/>
              <a:gd name="connsiteY0" fmla="*/ 155575 h 1130407"/>
              <a:gd name="connsiteX1" fmla="*/ 120043 w 503588"/>
              <a:gd name="connsiteY1" fmla="*/ 0 h 1130407"/>
              <a:gd name="connsiteX2" fmla="*/ 498506 w 503588"/>
              <a:gd name="connsiteY2" fmla="*/ 378291 h 1130407"/>
              <a:gd name="connsiteX3" fmla="*/ 494693 w 503588"/>
              <a:gd name="connsiteY3" fmla="*/ 1130407 h 1130407"/>
              <a:gd name="connsiteX4" fmla="*/ 0 w 503588"/>
              <a:gd name="connsiteY4" fmla="*/ 1130407 h 1130407"/>
              <a:gd name="connsiteX5" fmla="*/ 0 w 503588"/>
              <a:gd name="connsiteY5" fmla="*/ 155575 h 1130407"/>
              <a:gd name="connsiteX0" fmla="*/ 0 w 501578"/>
              <a:gd name="connsiteY0" fmla="*/ 155575 h 1130407"/>
              <a:gd name="connsiteX1" fmla="*/ 120043 w 501578"/>
              <a:gd name="connsiteY1" fmla="*/ 0 h 1130407"/>
              <a:gd name="connsiteX2" fmla="*/ 498506 w 501578"/>
              <a:gd name="connsiteY2" fmla="*/ 378291 h 1130407"/>
              <a:gd name="connsiteX3" fmla="*/ 494693 w 501578"/>
              <a:gd name="connsiteY3" fmla="*/ 1130407 h 1130407"/>
              <a:gd name="connsiteX4" fmla="*/ 0 w 501578"/>
              <a:gd name="connsiteY4" fmla="*/ 1130407 h 1130407"/>
              <a:gd name="connsiteX5" fmla="*/ 0 w 501578"/>
              <a:gd name="connsiteY5" fmla="*/ 155575 h 1130407"/>
              <a:gd name="connsiteX0" fmla="*/ 0 w 503464"/>
              <a:gd name="connsiteY0" fmla="*/ 155575 h 1130407"/>
              <a:gd name="connsiteX1" fmla="*/ 120043 w 503464"/>
              <a:gd name="connsiteY1" fmla="*/ 0 h 1130407"/>
              <a:gd name="connsiteX2" fmla="*/ 500887 w 503464"/>
              <a:gd name="connsiteY2" fmla="*/ 380672 h 1130407"/>
              <a:gd name="connsiteX3" fmla="*/ 494693 w 503464"/>
              <a:gd name="connsiteY3" fmla="*/ 1130407 h 1130407"/>
              <a:gd name="connsiteX4" fmla="*/ 0 w 503464"/>
              <a:gd name="connsiteY4" fmla="*/ 1130407 h 1130407"/>
              <a:gd name="connsiteX5" fmla="*/ 0 w 503464"/>
              <a:gd name="connsiteY5" fmla="*/ 155575 h 1130407"/>
              <a:gd name="connsiteX0" fmla="*/ 0 w 503464"/>
              <a:gd name="connsiteY0" fmla="*/ 155575 h 1130407"/>
              <a:gd name="connsiteX1" fmla="*/ 120043 w 503464"/>
              <a:gd name="connsiteY1" fmla="*/ 0 h 1130407"/>
              <a:gd name="connsiteX2" fmla="*/ 500887 w 503464"/>
              <a:gd name="connsiteY2" fmla="*/ 380672 h 1130407"/>
              <a:gd name="connsiteX3" fmla="*/ 494693 w 503464"/>
              <a:gd name="connsiteY3" fmla="*/ 1130407 h 1130407"/>
              <a:gd name="connsiteX4" fmla="*/ 0 w 503464"/>
              <a:gd name="connsiteY4" fmla="*/ 1130407 h 1130407"/>
              <a:gd name="connsiteX5" fmla="*/ 0 w 503464"/>
              <a:gd name="connsiteY5" fmla="*/ 155575 h 1130407"/>
              <a:gd name="connsiteX0" fmla="*/ 0 w 503464"/>
              <a:gd name="connsiteY0" fmla="*/ 155575 h 1130407"/>
              <a:gd name="connsiteX1" fmla="*/ 120043 w 503464"/>
              <a:gd name="connsiteY1" fmla="*/ 0 h 1130407"/>
              <a:gd name="connsiteX2" fmla="*/ 500887 w 503464"/>
              <a:gd name="connsiteY2" fmla="*/ 380672 h 1130407"/>
              <a:gd name="connsiteX3" fmla="*/ 494693 w 503464"/>
              <a:gd name="connsiteY3" fmla="*/ 1130407 h 1130407"/>
              <a:gd name="connsiteX4" fmla="*/ 0 w 503464"/>
              <a:gd name="connsiteY4" fmla="*/ 1130407 h 1130407"/>
              <a:gd name="connsiteX5" fmla="*/ 0 w 503464"/>
              <a:gd name="connsiteY5" fmla="*/ 155575 h 1130407"/>
              <a:gd name="connsiteX0" fmla="*/ 0 w 506972"/>
              <a:gd name="connsiteY0" fmla="*/ 155575 h 1130407"/>
              <a:gd name="connsiteX1" fmla="*/ 120043 w 506972"/>
              <a:gd name="connsiteY1" fmla="*/ 0 h 1130407"/>
              <a:gd name="connsiteX2" fmla="*/ 500887 w 506972"/>
              <a:gd name="connsiteY2" fmla="*/ 380672 h 1130407"/>
              <a:gd name="connsiteX3" fmla="*/ 504218 w 506972"/>
              <a:gd name="connsiteY3" fmla="*/ 1130407 h 1130407"/>
              <a:gd name="connsiteX4" fmla="*/ 0 w 506972"/>
              <a:gd name="connsiteY4" fmla="*/ 1130407 h 1130407"/>
              <a:gd name="connsiteX5" fmla="*/ 0 w 506972"/>
              <a:gd name="connsiteY5" fmla="*/ 155575 h 1130407"/>
              <a:gd name="connsiteX0" fmla="*/ 0 w 503099"/>
              <a:gd name="connsiteY0" fmla="*/ 155575 h 1130407"/>
              <a:gd name="connsiteX1" fmla="*/ 120043 w 503099"/>
              <a:gd name="connsiteY1" fmla="*/ 0 h 1130407"/>
              <a:gd name="connsiteX2" fmla="*/ 500887 w 503099"/>
              <a:gd name="connsiteY2" fmla="*/ 380672 h 1130407"/>
              <a:gd name="connsiteX3" fmla="*/ 492312 w 503099"/>
              <a:gd name="connsiteY3" fmla="*/ 1130407 h 1130407"/>
              <a:gd name="connsiteX4" fmla="*/ 0 w 503099"/>
              <a:gd name="connsiteY4" fmla="*/ 1130407 h 1130407"/>
              <a:gd name="connsiteX5" fmla="*/ 0 w 503099"/>
              <a:gd name="connsiteY5" fmla="*/ 155575 h 1130407"/>
              <a:gd name="connsiteX0" fmla="*/ 0 w 504652"/>
              <a:gd name="connsiteY0" fmla="*/ 155575 h 1130407"/>
              <a:gd name="connsiteX1" fmla="*/ 120043 w 504652"/>
              <a:gd name="connsiteY1" fmla="*/ 0 h 1130407"/>
              <a:gd name="connsiteX2" fmla="*/ 500887 w 504652"/>
              <a:gd name="connsiteY2" fmla="*/ 380672 h 1130407"/>
              <a:gd name="connsiteX3" fmla="*/ 499456 w 504652"/>
              <a:gd name="connsiteY3" fmla="*/ 1130407 h 1130407"/>
              <a:gd name="connsiteX4" fmla="*/ 0 w 504652"/>
              <a:gd name="connsiteY4" fmla="*/ 1130407 h 1130407"/>
              <a:gd name="connsiteX5" fmla="*/ 0 w 504652"/>
              <a:gd name="connsiteY5" fmla="*/ 155575 h 1130407"/>
              <a:gd name="connsiteX0" fmla="*/ 0 w 510243"/>
              <a:gd name="connsiteY0" fmla="*/ 155575 h 1130407"/>
              <a:gd name="connsiteX1" fmla="*/ 120043 w 510243"/>
              <a:gd name="connsiteY1" fmla="*/ 0 h 1130407"/>
              <a:gd name="connsiteX2" fmla="*/ 508031 w 510243"/>
              <a:gd name="connsiteY2" fmla="*/ 380672 h 1130407"/>
              <a:gd name="connsiteX3" fmla="*/ 499456 w 510243"/>
              <a:gd name="connsiteY3" fmla="*/ 1130407 h 1130407"/>
              <a:gd name="connsiteX4" fmla="*/ 0 w 510243"/>
              <a:gd name="connsiteY4" fmla="*/ 1130407 h 1130407"/>
              <a:gd name="connsiteX5" fmla="*/ 0 w 510243"/>
              <a:gd name="connsiteY5" fmla="*/ 155575 h 1130407"/>
              <a:gd name="connsiteX0" fmla="*/ 0 w 503251"/>
              <a:gd name="connsiteY0" fmla="*/ 155575 h 1130407"/>
              <a:gd name="connsiteX1" fmla="*/ 120043 w 503251"/>
              <a:gd name="connsiteY1" fmla="*/ 0 h 1130407"/>
              <a:gd name="connsiteX2" fmla="*/ 498506 w 503251"/>
              <a:gd name="connsiteY2" fmla="*/ 380672 h 1130407"/>
              <a:gd name="connsiteX3" fmla="*/ 499456 w 503251"/>
              <a:gd name="connsiteY3" fmla="*/ 1130407 h 1130407"/>
              <a:gd name="connsiteX4" fmla="*/ 0 w 503251"/>
              <a:gd name="connsiteY4" fmla="*/ 1130407 h 1130407"/>
              <a:gd name="connsiteX5" fmla="*/ 0 w 503251"/>
              <a:gd name="connsiteY5" fmla="*/ 155575 h 1130407"/>
              <a:gd name="connsiteX0" fmla="*/ 0 w 503251"/>
              <a:gd name="connsiteY0" fmla="*/ 148432 h 1123264"/>
              <a:gd name="connsiteX1" fmla="*/ 124806 w 503251"/>
              <a:gd name="connsiteY1" fmla="*/ 0 h 1123264"/>
              <a:gd name="connsiteX2" fmla="*/ 498506 w 503251"/>
              <a:gd name="connsiteY2" fmla="*/ 373529 h 1123264"/>
              <a:gd name="connsiteX3" fmla="*/ 499456 w 503251"/>
              <a:gd name="connsiteY3" fmla="*/ 1123264 h 1123264"/>
              <a:gd name="connsiteX4" fmla="*/ 0 w 503251"/>
              <a:gd name="connsiteY4" fmla="*/ 1123264 h 1123264"/>
              <a:gd name="connsiteX5" fmla="*/ 0 w 503251"/>
              <a:gd name="connsiteY5" fmla="*/ 148432 h 1123264"/>
              <a:gd name="connsiteX0" fmla="*/ 0 w 503251"/>
              <a:gd name="connsiteY0" fmla="*/ 148432 h 1123264"/>
              <a:gd name="connsiteX1" fmla="*/ 124806 w 503251"/>
              <a:gd name="connsiteY1" fmla="*/ 0 h 1123264"/>
              <a:gd name="connsiteX2" fmla="*/ 498506 w 503251"/>
              <a:gd name="connsiteY2" fmla="*/ 373529 h 1123264"/>
              <a:gd name="connsiteX3" fmla="*/ 499456 w 503251"/>
              <a:gd name="connsiteY3" fmla="*/ 1123264 h 1123264"/>
              <a:gd name="connsiteX4" fmla="*/ 0 w 503251"/>
              <a:gd name="connsiteY4" fmla="*/ 1123264 h 1123264"/>
              <a:gd name="connsiteX5" fmla="*/ 0 w 503251"/>
              <a:gd name="connsiteY5" fmla="*/ 148432 h 1123264"/>
              <a:gd name="connsiteX0" fmla="*/ 0 w 503251"/>
              <a:gd name="connsiteY0" fmla="*/ 141288 h 1116120"/>
              <a:gd name="connsiteX1" fmla="*/ 127187 w 503251"/>
              <a:gd name="connsiteY1" fmla="*/ 0 h 1116120"/>
              <a:gd name="connsiteX2" fmla="*/ 498506 w 503251"/>
              <a:gd name="connsiteY2" fmla="*/ 366385 h 1116120"/>
              <a:gd name="connsiteX3" fmla="*/ 499456 w 503251"/>
              <a:gd name="connsiteY3" fmla="*/ 1116120 h 1116120"/>
              <a:gd name="connsiteX4" fmla="*/ 0 w 503251"/>
              <a:gd name="connsiteY4" fmla="*/ 1116120 h 1116120"/>
              <a:gd name="connsiteX5" fmla="*/ 0 w 503251"/>
              <a:gd name="connsiteY5" fmla="*/ 141288 h 1116120"/>
              <a:gd name="connsiteX0" fmla="*/ 0 w 503251"/>
              <a:gd name="connsiteY0" fmla="*/ 153194 h 1128026"/>
              <a:gd name="connsiteX1" fmla="*/ 115281 w 503251"/>
              <a:gd name="connsiteY1" fmla="*/ 0 h 1128026"/>
              <a:gd name="connsiteX2" fmla="*/ 498506 w 503251"/>
              <a:gd name="connsiteY2" fmla="*/ 378291 h 1128026"/>
              <a:gd name="connsiteX3" fmla="*/ 499456 w 503251"/>
              <a:gd name="connsiteY3" fmla="*/ 1128026 h 1128026"/>
              <a:gd name="connsiteX4" fmla="*/ 0 w 503251"/>
              <a:gd name="connsiteY4" fmla="*/ 1128026 h 1128026"/>
              <a:gd name="connsiteX5" fmla="*/ 0 w 503251"/>
              <a:gd name="connsiteY5" fmla="*/ 153194 h 1128026"/>
              <a:gd name="connsiteX0" fmla="*/ 0 w 503251"/>
              <a:gd name="connsiteY0" fmla="*/ 153194 h 1128026"/>
              <a:gd name="connsiteX1" fmla="*/ 115281 w 503251"/>
              <a:gd name="connsiteY1" fmla="*/ 0 h 1128026"/>
              <a:gd name="connsiteX2" fmla="*/ 498506 w 503251"/>
              <a:gd name="connsiteY2" fmla="*/ 378291 h 1128026"/>
              <a:gd name="connsiteX3" fmla="*/ 499456 w 503251"/>
              <a:gd name="connsiteY3" fmla="*/ 1128026 h 1128026"/>
              <a:gd name="connsiteX4" fmla="*/ 0 w 503251"/>
              <a:gd name="connsiteY4" fmla="*/ 1128026 h 1128026"/>
              <a:gd name="connsiteX5" fmla="*/ 0 w 503251"/>
              <a:gd name="connsiteY5" fmla="*/ 153194 h 1128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3251" h="1128026">
                <a:moveTo>
                  <a:pt x="0" y="153194"/>
                </a:moveTo>
                <a:cubicBezTo>
                  <a:pt x="123357" y="-1057"/>
                  <a:pt x="-933" y="159808"/>
                  <a:pt x="115281" y="0"/>
                </a:cubicBezTo>
                <a:cubicBezTo>
                  <a:pt x="495581" y="375257"/>
                  <a:pt x="119358" y="-2198"/>
                  <a:pt x="498506" y="378291"/>
                </a:cubicBezTo>
                <a:cubicBezTo>
                  <a:pt x="505385" y="1128667"/>
                  <a:pt x="503959" y="381167"/>
                  <a:pt x="499456" y="1128026"/>
                </a:cubicBezTo>
                <a:lnTo>
                  <a:pt x="0" y="1128026"/>
                </a:lnTo>
                <a:lnTo>
                  <a:pt x="0" y="153194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313" name="テキスト ボックス 3">
            <a:extLst>
              <a:ext uri="{FF2B5EF4-FFF2-40B4-BE49-F238E27FC236}">
                <a16:creationId xmlns:a16="http://schemas.microsoft.com/office/drawing/2014/main" id="{89C79C71-A190-77FA-E1F8-270AFDAA2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0348" y="1077923"/>
            <a:ext cx="1159293" cy="41549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 anchorCtr="0">
            <a:spAutoFit/>
          </a:bodyPr>
          <a:lstStyle>
            <a:lvl1pPr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FFFFFF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募集区画</a:t>
            </a:r>
            <a:r>
              <a:rPr kumimoji="1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【101A】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41.15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坪</a:t>
            </a: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314" name="テキスト ボックス 11313">
            <a:extLst>
              <a:ext uri="{FF2B5EF4-FFF2-40B4-BE49-F238E27FC236}">
                <a16:creationId xmlns:a16="http://schemas.microsoft.com/office/drawing/2014/main" id="{2396F4EC-3C9B-2084-8C76-4386D9B93DBA}"/>
              </a:ext>
            </a:extLst>
          </p:cNvPr>
          <p:cNvSpPr txBox="1"/>
          <p:nvPr/>
        </p:nvSpPr>
        <p:spPr>
          <a:xfrm>
            <a:off x="7766792" y="1981161"/>
            <a:ext cx="7173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en-US" altLang="ja-JP" sz="10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101A</a:t>
            </a:r>
            <a:r>
              <a:rPr kumimoji="1" lang="en-US" altLang="ja-JP" sz="10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1" lang="ja-JP" altLang="en-US" sz="10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11317" name="直線矢印コネクタ 11316">
            <a:extLst>
              <a:ext uri="{FF2B5EF4-FFF2-40B4-BE49-F238E27FC236}">
                <a16:creationId xmlns:a16="http://schemas.microsoft.com/office/drawing/2014/main" id="{6604EAE4-E36A-F577-7644-49B9EADF68C7}"/>
              </a:ext>
            </a:extLst>
          </p:cNvPr>
          <p:cNvCxnSpPr>
            <a:cxnSpLocks/>
            <a:stCxn id="11313" idx="1"/>
          </p:cNvCxnSpPr>
          <p:nvPr/>
        </p:nvCxnSpPr>
        <p:spPr>
          <a:xfrm flipH="1">
            <a:off x="8173845" y="1285672"/>
            <a:ext cx="626503" cy="29552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330" name="グループ化 11329">
            <a:extLst>
              <a:ext uri="{FF2B5EF4-FFF2-40B4-BE49-F238E27FC236}">
                <a16:creationId xmlns:a16="http://schemas.microsoft.com/office/drawing/2014/main" id="{A46C7ABB-898D-998F-6266-2D7CF7FDB86C}"/>
              </a:ext>
            </a:extLst>
          </p:cNvPr>
          <p:cNvGrpSpPr/>
          <p:nvPr/>
        </p:nvGrpSpPr>
        <p:grpSpPr>
          <a:xfrm>
            <a:off x="6523462" y="1877850"/>
            <a:ext cx="2276886" cy="982785"/>
            <a:chOff x="6523462" y="1877850"/>
            <a:chExt cx="2276886" cy="1039181"/>
          </a:xfrm>
        </p:grpSpPr>
        <p:cxnSp>
          <p:nvCxnSpPr>
            <p:cNvPr id="71" name="直線矢印コネクタ 70">
              <a:extLst>
                <a:ext uri="{FF2B5EF4-FFF2-40B4-BE49-F238E27FC236}">
                  <a16:creationId xmlns:a16="http://schemas.microsoft.com/office/drawing/2014/main" id="{3394C9E8-1940-44B9-D747-479A152F17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23462" y="2649249"/>
              <a:ext cx="0" cy="267782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コネクタ 97">
              <a:extLst>
                <a:ext uri="{FF2B5EF4-FFF2-40B4-BE49-F238E27FC236}">
                  <a16:creationId xmlns:a16="http://schemas.microsoft.com/office/drawing/2014/main" id="{2BC53B39-C919-7E53-1C55-2FEBB33CAFE6}"/>
                </a:ext>
              </a:extLst>
            </p:cNvPr>
            <p:cNvCxnSpPr>
              <a:cxnSpLocks/>
            </p:cNvCxnSpPr>
            <p:nvPr/>
          </p:nvCxnSpPr>
          <p:spPr>
            <a:xfrm>
              <a:off x="6523462" y="2914650"/>
              <a:ext cx="2117618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コネクタ 100">
              <a:extLst>
                <a:ext uri="{FF2B5EF4-FFF2-40B4-BE49-F238E27FC236}">
                  <a16:creationId xmlns:a16="http://schemas.microsoft.com/office/drawing/2014/main" id="{A901418B-36A2-0127-A2E1-A79030F8C8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44240" y="1880231"/>
              <a:ext cx="0" cy="1036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線コネクタ 125">
              <a:extLst>
                <a:ext uri="{FF2B5EF4-FFF2-40B4-BE49-F238E27FC236}">
                  <a16:creationId xmlns:a16="http://schemas.microsoft.com/office/drawing/2014/main" id="{8F3420F4-023D-E642-7A84-D62180255F15}"/>
                </a:ext>
              </a:extLst>
            </p:cNvPr>
            <p:cNvCxnSpPr>
              <a:stCxn id="70" idx="1"/>
            </p:cNvCxnSpPr>
            <p:nvPr/>
          </p:nvCxnSpPr>
          <p:spPr>
            <a:xfrm flipH="1">
              <a:off x="8641080" y="1877850"/>
              <a:ext cx="159268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31" name="グループ化 11330">
            <a:extLst>
              <a:ext uri="{FF2B5EF4-FFF2-40B4-BE49-F238E27FC236}">
                <a16:creationId xmlns:a16="http://schemas.microsoft.com/office/drawing/2014/main" id="{023E7333-C3A6-EE26-FA69-428CE6ADBC42}"/>
              </a:ext>
            </a:extLst>
          </p:cNvPr>
          <p:cNvGrpSpPr/>
          <p:nvPr/>
        </p:nvGrpSpPr>
        <p:grpSpPr>
          <a:xfrm>
            <a:off x="5943600" y="2600968"/>
            <a:ext cx="3089214" cy="466197"/>
            <a:chOff x="6523462" y="1701656"/>
            <a:chExt cx="2120778" cy="1215375"/>
          </a:xfrm>
        </p:grpSpPr>
        <p:cxnSp>
          <p:nvCxnSpPr>
            <p:cNvPr id="11332" name="直線矢印コネクタ 11331">
              <a:extLst>
                <a:ext uri="{FF2B5EF4-FFF2-40B4-BE49-F238E27FC236}">
                  <a16:creationId xmlns:a16="http://schemas.microsoft.com/office/drawing/2014/main" id="{ADF49E06-41DA-F743-6B14-A6D4A9DBE8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23462" y="1701656"/>
              <a:ext cx="0" cy="121537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33" name="直線コネクタ 11332">
              <a:extLst>
                <a:ext uri="{FF2B5EF4-FFF2-40B4-BE49-F238E27FC236}">
                  <a16:creationId xmlns:a16="http://schemas.microsoft.com/office/drawing/2014/main" id="{FD0EDA2B-91C3-97BA-B41E-43014872F94D}"/>
                </a:ext>
              </a:extLst>
            </p:cNvPr>
            <p:cNvCxnSpPr>
              <a:cxnSpLocks/>
            </p:cNvCxnSpPr>
            <p:nvPr/>
          </p:nvCxnSpPr>
          <p:spPr>
            <a:xfrm>
              <a:off x="6523462" y="2914650"/>
              <a:ext cx="2117618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34" name="直線コネクタ 11333">
              <a:extLst>
                <a:ext uri="{FF2B5EF4-FFF2-40B4-BE49-F238E27FC236}">
                  <a16:creationId xmlns:a16="http://schemas.microsoft.com/office/drawing/2014/main" id="{558ADF98-DE8C-88C1-689F-CB45B4646C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44240" y="1880231"/>
              <a:ext cx="0" cy="1036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B681418B-B855-C25D-C6F5-DDAEB13913FD}"/>
              </a:ext>
            </a:extLst>
          </p:cNvPr>
          <p:cNvSpPr txBox="1"/>
          <p:nvPr/>
        </p:nvSpPr>
        <p:spPr>
          <a:xfrm>
            <a:off x="5682778" y="6332053"/>
            <a:ext cx="1054753" cy="346249"/>
          </a:xfrm>
          <a:prstGeom prst="rect">
            <a:avLst/>
          </a:prstGeom>
          <a:solidFill>
            <a:srgbClr val="D2E3EF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4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[</a:t>
            </a:r>
            <a:r>
              <a:rPr kumimoji="1" lang="ja-JP" altLang="en-US" sz="4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オフィス</a:t>
            </a:r>
            <a:r>
              <a:rPr kumimoji="1" lang="en-US" altLang="ja-JP" sz="4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]</a:t>
            </a:r>
          </a:p>
          <a:p>
            <a:r>
              <a:rPr kumimoji="1" lang="ja-JP" altLang="en-US" sz="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サードプラネット</a:t>
            </a:r>
            <a:endParaRPr kumimoji="1" lang="en-US" altLang="ja-JP" sz="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センター北駅オフィス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6E6058F-803C-88FC-121B-F3AB6FEC8BB9}"/>
              </a:ext>
            </a:extLst>
          </p:cNvPr>
          <p:cNvSpPr txBox="1"/>
          <p:nvPr/>
        </p:nvSpPr>
        <p:spPr>
          <a:xfrm>
            <a:off x="7047803" y="1309567"/>
            <a:ext cx="500104" cy="422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［調剤薬局</a:t>
            </a:r>
            <a:r>
              <a:rPr lang="ja-JP" altLang="en-US" sz="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］</a:t>
            </a:r>
            <a:endParaRPr kumimoji="1" lang="en-US" altLang="ja-JP" sz="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そうごう薬局</a:t>
            </a:r>
            <a:endParaRPr lang="en-US" altLang="ja-JP" sz="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en-US" altLang="ja-JP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</a:t>
            </a:r>
            <a:r>
              <a:rPr kumimoji="1" lang="ja-JP" altLang="en-US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月開　　業</a:t>
            </a: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DBD98576-1BE3-C897-CA58-5BB4192E4D11}"/>
              </a:ext>
            </a:extLst>
          </p:cNvPr>
          <p:cNvSpPr txBox="1"/>
          <p:nvPr/>
        </p:nvSpPr>
        <p:spPr>
          <a:xfrm>
            <a:off x="7098224" y="1909814"/>
            <a:ext cx="760102" cy="422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［脳神経外科・皮ふ科］</a:t>
            </a:r>
            <a:endParaRPr kumimoji="1" lang="en-US" altLang="ja-JP" sz="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センター北 </a:t>
            </a:r>
            <a:endParaRPr kumimoji="1" lang="en-US" altLang="ja-JP" sz="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脳と皮ふのクリニック</a:t>
            </a:r>
            <a:r>
              <a:rPr lang="en-US" altLang="ja-JP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</a:t>
            </a:r>
            <a:r>
              <a:rPr lang="ja-JP" altLang="en-US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en-US" altLang="ja-JP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月開業</a:t>
            </a:r>
            <a:endParaRPr kumimoji="1" lang="ja-JP" altLang="en-US" sz="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58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2972" y="1133539"/>
            <a:ext cx="8954578" cy="2308085"/>
          </a:xfrm>
          <a:prstGeom prst="rect">
            <a:avLst/>
          </a:prstGeom>
        </p:spPr>
      </p:pic>
      <p:sp>
        <p:nvSpPr>
          <p:cNvPr id="13314" name="正方形/長方形 6"/>
          <p:cNvSpPr>
            <a:spLocks noChangeArrowheads="1"/>
          </p:cNvSpPr>
          <p:nvPr/>
        </p:nvSpPr>
        <p:spPr bwMode="auto">
          <a:xfrm>
            <a:off x="1060311" y="192880"/>
            <a:ext cx="10080000" cy="360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ショッピングタウンあいたい　　～ フロア図　</a:t>
            </a:r>
            <a:r>
              <a:rPr lang="en-US" altLang="ja-JP" sz="1800" dirty="0"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3,4</a:t>
            </a:r>
            <a:r>
              <a:rPr lang="ja-JP" altLang="en-US" sz="1800" dirty="0"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階 ～</a:t>
            </a:r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 rotWithShape="1">
          <a:blip r:embed="rId4"/>
          <a:srcRect l="17208" r="9320" b="16657"/>
          <a:stretch/>
        </p:blipFill>
        <p:spPr>
          <a:xfrm>
            <a:off x="1971675" y="4157951"/>
            <a:ext cx="8905875" cy="2414299"/>
          </a:xfrm>
          <a:prstGeom prst="rect">
            <a:avLst/>
          </a:prstGeom>
        </p:spPr>
      </p:pic>
      <p:sp>
        <p:nvSpPr>
          <p:cNvPr id="36" name="テキスト ボックス 35"/>
          <p:cNvSpPr txBox="1"/>
          <p:nvPr/>
        </p:nvSpPr>
        <p:spPr>
          <a:xfrm>
            <a:off x="7063992" y="5307950"/>
            <a:ext cx="817265" cy="307777"/>
          </a:xfrm>
          <a:prstGeom prst="rect">
            <a:avLst/>
          </a:prstGeom>
          <a:solidFill>
            <a:srgbClr val="B0CC72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rgbClr val="FF0000"/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  </a:t>
            </a:r>
            <a:endParaRPr kumimoji="1" lang="ja-JP" altLang="en-US" sz="1200" b="1" dirty="0">
              <a:solidFill>
                <a:srgbClr val="FF0000"/>
              </a:solidFill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1057964" y="3878036"/>
            <a:ext cx="10080000" cy="408623"/>
            <a:chOff x="1156579" y="3493676"/>
            <a:chExt cx="10080000" cy="408623"/>
          </a:xfrm>
        </p:grpSpPr>
        <p:cxnSp>
          <p:nvCxnSpPr>
            <p:cNvPr id="26" name="直線コネクタ 25"/>
            <p:cNvCxnSpPr/>
            <p:nvPr/>
          </p:nvCxnSpPr>
          <p:spPr>
            <a:xfrm flipV="1">
              <a:off x="1156579" y="3493676"/>
              <a:ext cx="10080000" cy="0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角丸四角形 28"/>
            <p:cNvSpPr/>
            <p:nvPr/>
          </p:nvSpPr>
          <p:spPr>
            <a:xfrm>
              <a:off x="1156579" y="3493676"/>
              <a:ext cx="872801" cy="40862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ctr"/>
              <a:r>
                <a:rPr lang="ja-JP" altLang="en-US" dirty="0"/>
                <a:t>　</a:t>
              </a:r>
              <a:r>
                <a:rPr lang="en-US" altLang="ja-JP" dirty="0"/>
                <a:t>4</a:t>
              </a:r>
              <a:r>
                <a:rPr kumimoji="1" lang="ja-JP" altLang="en-US" dirty="0"/>
                <a:t>階　</a:t>
              </a: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1057972" y="834602"/>
            <a:ext cx="10080000" cy="408623"/>
            <a:chOff x="1156579" y="3493676"/>
            <a:chExt cx="10080000" cy="408623"/>
          </a:xfrm>
        </p:grpSpPr>
        <p:cxnSp>
          <p:nvCxnSpPr>
            <p:cNvPr id="39" name="直線コネクタ 38"/>
            <p:cNvCxnSpPr/>
            <p:nvPr/>
          </p:nvCxnSpPr>
          <p:spPr>
            <a:xfrm flipV="1">
              <a:off x="1156579" y="3493676"/>
              <a:ext cx="10080000" cy="0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角丸四角形 39"/>
            <p:cNvSpPr/>
            <p:nvPr/>
          </p:nvSpPr>
          <p:spPr>
            <a:xfrm>
              <a:off x="1156579" y="3493676"/>
              <a:ext cx="872801" cy="40862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ctr"/>
              <a:r>
                <a:rPr lang="ja-JP" altLang="en-US" dirty="0"/>
                <a:t>　</a:t>
              </a:r>
              <a:r>
                <a:rPr lang="en-US" altLang="ja-JP" dirty="0"/>
                <a:t>3</a:t>
              </a:r>
              <a:r>
                <a:rPr kumimoji="1" lang="ja-JP" altLang="en-US" dirty="0"/>
                <a:t>階　</a:t>
              </a:r>
            </a:p>
          </p:txBody>
        </p:sp>
      </p:grpSp>
      <p:sp>
        <p:nvSpPr>
          <p:cNvPr id="41" name="テキスト ボックス 40"/>
          <p:cNvSpPr txBox="1"/>
          <p:nvPr/>
        </p:nvSpPr>
        <p:spPr>
          <a:xfrm>
            <a:off x="6970474" y="5414221"/>
            <a:ext cx="1018227" cy="2616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sz="4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[</a:t>
            </a:r>
            <a:r>
              <a:rPr lang="ja-JP" altLang="en-US" sz="4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新体操教室 </a:t>
            </a:r>
            <a:r>
              <a:rPr lang="en-US" altLang="ja-JP" sz="4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]</a:t>
            </a:r>
            <a:endParaRPr kumimoji="1" lang="en-US" altLang="ja-JP" sz="4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6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イオン新体操スクール</a:t>
            </a:r>
            <a:endParaRPr lang="en-US" altLang="ja-JP" sz="6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3" name="図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2698" y="1346257"/>
            <a:ext cx="1162212" cy="381053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6921501" y="2697957"/>
            <a:ext cx="2262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店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C92F3C44-C8AD-C14F-F1C1-387D186417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3054072" y="2241717"/>
            <a:ext cx="466498" cy="445983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88DEA99C-493C-0C4F-719C-89324E6B581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3060422" y="5290928"/>
            <a:ext cx="466498" cy="445983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41406CC7-820B-29AD-506A-D116CBCA514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80496" y="5097471"/>
            <a:ext cx="639829" cy="266737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C26EA2-1C22-F659-0A38-6A2C2861BF73}"/>
              </a:ext>
            </a:extLst>
          </p:cNvPr>
          <p:cNvSpPr/>
          <p:nvPr/>
        </p:nvSpPr>
        <p:spPr>
          <a:xfrm>
            <a:off x="4862509" y="5998369"/>
            <a:ext cx="1338265" cy="147605"/>
          </a:xfrm>
          <a:prstGeom prst="rect">
            <a:avLst/>
          </a:prstGeom>
          <a:solidFill>
            <a:srgbClr val="B0CC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ダイソー・</a:t>
            </a:r>
            <a:r>
              <a:rPr kumimoji="1"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THREEPPY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0A0C5821-4762-6BED-545D-C3D8A3076C4E}"/>
              </a:ext>
            </a:extLst>
          </p:cNvPr>
          <p:cNvCxnSpPr/>
          <p:nvPr/>
        </p:nvCxnSpPr>
        <p:spPr>
          <a:xfrm>
            <a:off x="6996113" y="6045994"/>
            <a:ext cx="0" cy="43576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C630DE8-DDA5-03B6-39F8-DC3DAA1BBFF5}"/>
              </a:ext>
            </a:extLst>
          </p:cNvPr>
          <p:cNvSpPr/>
          <p:nvPr/>
        </p:nvSpPr>
        <p:spPr>
          <a:xfrm>
            <a:off x="4862510" y="4532603"/>
            <a:ext cx="1338264" cy="147605"/>
          </a:xfrm>
          <a:prstGeom prst="rect">
            <a:avLst/>
          </a:prstGeom>
          <a:solidFill>
            <a:srgbClr val="B0CC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ダイソー・</a:t>
            </a:r>
            <a:r>
              <a:rPr kumimoji="1"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THREEPPY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8C2606B7-5F96-8DC0-DE1F-A8A7ACF3359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15134" y="6076435"/>
            <a:ext cx="614390" cy="391040"/>
          </a:xfrm>
          <a:prstGeom prst="rect">
            <a:avLst/>
          </a:prstGeom>
        </p:spPr>
      </p:pic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1D8B9B3B-0DD7-76DE-A416-38A33C266EDB}"/>
              </a:ext>
            </a:extLst>
          </p:cNvPr>
          <p:cNvCxnSpPr/>
          <p:nvPr/>
        </p:nvCxnSpPr>
        <p:spPr>
          <a:xfrm>
            <a:off x="7629524" y="6045993"/>
            <a:ext cx="0" cy="43576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図 22">
            <a:extLst>
              <a:ext uri="{FF2B5EF4-FFF2-40B4-BE49-F238E27FC236}">
                <a16:creationId xmlns:a16="http://schemas.microsoft.com/office/drawing/2014/main" id="{363AE06D-E6EE-D39A-3E02-1990CA04819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43812" y="6085646"/>
            <a:ext cx="595309" cy="275661"/>
          </a:xfrm>
          <a:prstGeom prst="rect">
            <a:avLst/>
          </a:prstGeom>
        </p:spPr>
      </p:pic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B38932F5-E0B4-666F-42D8-240F1DB00A5D}"/>
              </a:ext>
            </a:extLst>
          </p:cNvPr>
          <p:cNvCxnSpPr/>
          <p:nvPr/>
        </p:nvCxnSpPr>
        <p:spPr>
          <a:xfrm>
            <a:off x="8251031" y="6045993"/>
            <a:ext cx="0" cy="43576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3EA00AA-644F-7E8E-BBE9-8EFFF9E05AC4}"/>
              </a:ext>
            </a:extLst>
          </p:cNvPr>
          <p:cNvSpPr/>
          <p:nvPr/>
        </p:nvSpPr>
        <p:spPr>
          <a:xfrm>
            <a:off x="7658334" y="5933131"/>
            <a:ext cx="580783" cy="261610"/>
          </a:xfrm>
          <a:prstGeom prst="rect">
            <a:avLst/>
          </a:prstGeom>
          <a:solidFill>
            <a:srgbClr val="B0CC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r>
              <a:rPr kumimoji="1" lang="ja-JP" altLang="en-US" sz="4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［ 整体サロン ］</a:t>
            </a:r>
            <a:endParaRPr kumimoji="1" lang="en-US" altLang="ja-JP" sz="45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0"/>
            <a:r>
              <a:rPr kumimoji="1" lang="ja-JP" altLang="en-US" sz="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カラダ</a:t>
            </a:r>
            <a:endParaRPr kumimoji="1" lang="en-US" altLang="ja-JP" sz="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ファクトリー</a:t>
            </a:r>
            <a:endParaRPr kumimoji="1" lang="en-US" altLang="ja-JP" sz="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DDCF69BD-EEEC-D31D-C3E7-B51FA423B23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262935" y="6148499"/>
            <a:ext cx="83379" cy="257211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05FAFE3-CC3A-EC25-07CF-82883968D149}"/>
              </a:ext>
            </a:extLst>
          </p:cNvPr>
          <p:cNvSpPr txBox="1"/>
          <p:nvPr/>
        </p:nvSpPr>
        <p:spPr>
          <a:xfrm>
            <a:off x="9539586" y="5192327"/>
            <a:ext cx="762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叙々苑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7A9C95E-B05E-19FB-C067-23277AC1556B}"/>
              </a:ext>
            </a:extLst>
          </p:cNvPr>
          <p:cNvSpPr txBox="1"/>
          <p:nvPr/>
        </p:nvSpPr>
        <p:spPr>
          <a:xfrm>
            <a:off x="9498675" y="5095858"/>
            <a:ext cx="50148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［ 焼肉 ］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F0E8D87-31D1-72AD-B4C3-6EAC6B9769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145954" y="5082163"/>
            <a:ext cx="460576" cy="253994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94EE110-2F93-2344-A846-8639F2188655}"/>
              </a:ext>
            </a:extLst>
          </p:cNvPr>
          <p:cNvSpPr txBox="1"/>
          <p:nvPr/>
        </p:nvSpPr>
        <p:spPr>
          <a:xfrm>
            <a:off x="4467934" y="1252692"/>
            <a:ext cx="931739" cy="507383"/>
          </a:xfrm>
          <a:prstGeom prst="rect">
            <a:avLst/>
          </a:prstGeom>
          <a:solidFill>
            <a:srgbClr val="B0CC7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5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[</a:t>
            </a:r>
            <a:r>
              <a:rPr lang="ja-JP" altLang="en-US" sz="5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ファッション</a:t>
            </a:r>
            <a:r>
              <a:rPr lang="en-US" altLang="ja-JP" sz="5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]</a:t>
            </a:r>
            <a:endParaRPr lang="en-US" altLang="ja-JP" sz="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8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 カ ゼ ン</a:t>
            </a:r>
            <a:endParaRPr lang="en-US" altLang="ja-JP" sz="8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</a:t>
            </a:r>
            <a:r>
              <a:rPr kumimoji="1" lang="ja-JP" altLang="en-US" sz="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月開業</a:t>
            </a:r>
          </a:p>
        </p:txBody>
      </p:sp>
    </p:spTree>
    <p:extLst>
      <p:ext uri="{BB962C8B-B14F-4D97-AF65-F5344CB8AC3E}">
        <p14:creationId xmlns:p14="http://schemas.microsoft.com/office/powerpoint/2010/main" val="182097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6"/>
          <p:cNvSpPr>
            <a:spLocks noChangeArrowheads="1"/>
          </p:cNvSpPr>
          <p:nvPr/>
        </p:nvSpPr>
        <p:spPr bwMode="auto">
          <a:xfrm>
            <a:off x="1056637" y="193690"/>
            <a:ext cx="10080000" cy="360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ショッピングタウンあいたい　　～ フロア図　</a:t>
            </a:r>
            <a:r>
              <a:rPr lang="en-US" altLang="ja-JP" sz="1800" dirty="0"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5,6</a:t>
            </a:r>
            <a:r>
              <a:rPr lang="ja-JP" altLang="en-US" sz="1800" dirty="0"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階 ～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1057964" y="3878036"/>
            <a:ext cx="10080000" cy="408623"/>
            <a:chOff x="1156579" y="3493676"/>
            <a:chExt cx="10080000" cy="408623"/>
          </a:xfrm>
        </p:grpSpPr>
        <p:cxnSp>
          <p:nvCxnSpPr>
            <p:cNvPr id="6" name="直線コネクタ 5"/>
            <p:cNvCxnSpPr/>
            <p:nvPr/>
          </p:nvCxnSpPr>
          <p:spPr>
            <a:xfrm flipV="1">
              <a:off x="1156579" y="3493676"/>
              <a:ext cx="10080000" cy="0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角丸四角形 7"/>
            <p:cNvSpPr/>
            <p:nvPr/>
          </p:nvSpPr>
          <p:spPr>
            <a:xfrm>
              <a:off x="1156579" y="3493676"/>
              <a:ext cx="872801" cy="40862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ctr"/>
              <a:r>
                <a:rPr lang="ja-JP" altLang="en-US" dirty="0"/>
                <a:t>　</a:t>
              </a:r>
              <a:r>
                <a:rPr kumimoji="1" lang="en-US" altLang="ja-JP" dirty="0"/>
                <a:t>6</a:t>
              </a:r>
              <a:r>
                <a:rPr kumimoji="1" lang="ja-JP" altLang="en-US" dirty="0"/>
                <a:t>階　</a:t>
              </a:r>
            </a:p>
          </p:txBody>
        </p:sp>
      </p:grpSp>
      <p:pic>
        <p:nvPicPr>
          <p:cNvPr id="10" name="図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2162" y="4176008"/>
            <a:ext cx="8835174" cy="2329955"/>
          </a:xfrm>
          <a:prstGeom prst="rect">
            <a:avLst/>
          </a:prstGeom>
        </p:spPr>
      </p:pic>
      <p:grpSp>
        <p:nvGrpSpPr>
          <p:cNvPr id="14" name="グループ化 13"/>
          <p:cNvGrpSpPr/>
          <p:nvPr/>
        </p:nvGrpSpPr>
        <p:grpSpPr>
          <a:xfrm>
            <a:off x="1057972" y="834602"/>
            <a:ext cx="10080000" cy="408623"/>
            <a:chOff x="1156579" y="3493676"/>
            <a:chExt cx="10080000" cy="408623"/>
          </a:xfrm>
        </p:grpSpPr>
        <p:cxnSp>
          <p:nvCxnSpPr>
            <p:cNvPr id="15" name="直線コネクタ 14"/>
            <p:cNvCxnSpPr/>
            <p:nvPr/>
          </p:nvCxnSpPr>
          <p:spPr>
            <a:xfrm flipV="1">
              <a:off x="1156579" y="3493676"/>
              <a:ext cx="10080000" cy="0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角丸四角形 15"/>
            <p:cNvSpPr/>
            <p:nvPr/>
          </p:nvSpPr>
          <p:spPr>
            <a:xfrm>
              <a:off x="1156579" y="3493676"/>
              <a:ext cx="872801" cy="40862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ctr"/>
              <a:r>
                <a:rPr lang="ja-JP" altLang="en-US" dirty="0"/>
                <a:t>　</a:t>
              </a:r>
              <a:r>
                <a:rPr lang="en-US" altLang="ja-JP" dirty="0"/>
                <a:t>5</a:t>
              </a:r>
              <a:r>
                <a:rPr kumimoji="1" lang="ja-JP" altLang="en-US" dirty="0"/>
                <a:t>階　</a:t>
              </a:r>
            </a:p>
          </p:txBody>
        </p:sp>
      </p:grpSp>
      <p:pic>
        <p:nvPicPr>
          <p:cNvPr id="17" name="図 16"/>
          <p:cNvPicPr>
            <a:picLocks noChangeAspect="1"/>
          </p:cNvPicPr>
          <p:nvPr/>
        </p:nvPicPr>
        <p:blipFill rotWithShape="1">
          <a:blip r:embed="rId4"/>
          <a:srcRect l="17293" t="17143" r="8746"/>
          <a:stretch/>
        </p:blipFill>
        <p:spPr>
          <a:xfrm>
            <a:off x="1914525" y="1144455"/>
            <a:ext cx="9077326" cy="2297102"/>
          </a:xfrm>
          <a:prstGeom prst="rect">
            <a:avLst/>
          </a:prstGeom>
        </p:spPr>
      </p:pic>
      <p:sp>
        <p:nvSpPr>
          <p:cNvPr id="19" name="テキスト ボックス 18"/>
          <p:cNvSpPr txBox="1"/>
          <p:nvPr/>
        </p:nvSpPr>
        <p:spPr>
          <a:xfrm>
            <a:off x="4188292" y="1408992"/>
            <a:ext cx="1107996" cy="26885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[</a:t>
            </a:r>
            <a:r>
              <a:rPr lang="ja-JP" altLang="en-US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音楽教室 </a:t>
            </a:r>
            <a:r>
              <a:rPr lang="en-US" altLang="ja-JP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]</a:t>
            </a:r>
            <a:endParaRPr kumimoji="1" lang="en-US" altLang="ja-JP" sz="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昭和音楽大学附属音楽教室</a:t>
            </a:r>
            <a:endParaRPr kumimoji="1" lang="en-US" altLang="ja-JP" sz="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 flipH="1">
            <a:off x="8348027" y="1275601"/>
            <a:ext cx="709200" cy="306000"/>
          </a:xfrm>
          <a:prstGeom prst="rect">
            <a:avLst/>
          </a:prstGeom>
          <a:solidFill>
            <a:srgbClr val="B0CC72"/>
          </a:solidFill>
          <a:ln w="3175">
            <a:solidFill>
              <a:srgbClr val="B0CC7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030463" y="2731906"/>
            <a:ext cx="792205" cy="33034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4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[</a:t>
            </a:r>
            <a:r>
              <a:rPr lang="ja-JP" altLang="en-US" sz="4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学習塾 </a:t>
            </a:r>
            <a:r>
              <a:rPr lang="en-US" altLang="ja-JP" sz="4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]</a:t>
            </a:r>
            <a:endParaRPr kumimoji="1" lang="en-US" altLang="ja-JP" sz="45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河合塾マナビス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343264" y="1282294"/>
            <a:ext cx="686406" cy="30008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[</a:t>
            </a:r>
            <a:r>
              <a:rPr lang="ja-JP" altLang="en-US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洋裁教室 </a:t>
            </a:r>
            <a:r>
              <a:rPr lang="en-US" altLang="ja-JP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]</a:t>
            </a:r>
            <a:endParaRPr kumimoji="1" lang="en-US" altLang="ja-JP" sz="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5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佐藤貴美枝</a:t>
            </a:r>
            <a:endParaRPr kumimoji="1" lang="en-US" altLang="ja-JP" sz="5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ニットソーイングクラブ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221443" y="5148624"/>
            <a:ext cx="1210588" cy="38472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sz="900" dirty="0"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[</a:t>
            </a:r>
            <a:r>
              <a:rPr lang="ja-JP" altLang="en-US" sz="900" dirty="0"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オフィス </a:t>
            </a:r>
            <a:r>
              <a:rPr lang="en-US" altLang="ja-JP" sz="900" dirty="0"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]</a:t>
            </a:r>
            <a:endParaRPr kumimoji="1" lang="en-US" altLang="ja-JP" sz="900" dirty="0"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  <a:p>
            <a:r>
              <a:rPr lang="ja-JP" altLang="en-US" sz="1000" dirty="0"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ボッシュ株式会社</a:t>
            </a:r>
            <a:endParaRPr kumimoji="1" lang="ja-JP" altLang="en-US" sz="1000" dirty="0"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8170" y="1428601"/>
            <a:ext cx="541355" cy="159647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35525" y="5481811"/>
            <a:ext cx="1388745" cy="948411"/>
          </a:xfrm>
          <a:prstGeom prst="rect">
            <a:avLst/>
          </a:prstGeom>
        </p:spPr>
      </p:pic>
      <p:cxnSp>
        <p:nvCxnSpPr>
          <p:cNvPr id="12" name="直線コネクタ 11"/>
          <p:cNvCxnSpPr/>
          <p:nvPr/>
        </p:nvCxnSpPr>
        <p:spPr>
          <a:xfrm flipV="1">
            <a:off x="8034338" y="6446900"/>
            <a:ext cx="1447143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>
            <a:extLst>
              <a:ext uri="{FF2B5EF4-FFF2-40B4-BE49-F238E27FC236}">
                <a16:creationId xmlns:a16="http://schemas.microsoft.com/office/drawing/2014/main" id="{C73FE1E7-DDC6-7A9F-FC5C-79B8E5A033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44999" y="6056914"/>
            <a:ext cx="2367939" cy="373307"/>
          </a:xfrm>
          <a:prstGeom prst="rect">
            <a:avLst/>
          </a:prstGeom>
        </p:spPr>
      </p:pic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0A03756D-BE24-BD5D-E3DD-3887EA77F8E0}"/>
              </a:ext>
            </a:extLst>
          </p:cNvPr>
          <p:cNvCxnSpPr>
            <a:cxnSpLocks/>
          </p:cNvCxnSpPr>
          <p:nvPr/>
        </p:nvCxnSpPr>
        <p:spPr>
          <a:xfrm>
            <a:off x="4414519" y="6071606"/>
            <a:ext cx="2398419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B0EBD7D6-7CB6-0DD9-ADBD-8F53064715CC}"/>
              </a:ext>
            </a:extLst>
          </p:cNvPr>
          <p:cNvCxnSpPr>
            <a:cxnSpLocks/>
          </p:cNvCxnSpPr>
          <p:nvPr/>
        </p:nvCxnSpPr>
        <p:spPr>
          <a:xfrm>
            <a:off x="6812938" y="6056914"/>
            <a:ext cx="0" cy="37330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260086FA-763C-F6C3-3289-0F207772422B}"/>
              </a:ext>
            </a:extLst>
          </p:cNvPr>
          <p:cNvCxnSpPr>
            <a:cxnSpLocks/>
          </p:cNvCxnSpPr>
          <p:nvPr/>
        </p:nvCxnSpPr>
        <p:spPr>
          <a:xfrm flipH="1">
            <a:off x="6167438" y="6443533"/>
            <a:ext cx="440713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図 33">
            <a:extLst>
              <a:ext uri="{FF2B5EF4-FFF2-40B4-BE49-F238E27FC236}">
                <a16:creationId xmlns:a16="http://schemas.microsoft.com/office/drawing/2014/main" id="{C904D7AF-AE5E-3126-0729-D49929E39BC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72380" y="6134502"/>
            <a:ext cx="263069" cy="263069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71794D0C-DD24-F4EB-C863-57DCABF3D12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01769" y="6132028"/>
            <a:ext cx="263069" cy="263069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98A5A284-3565-E5DF-7C99-899463547B7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5400000">
            <a:off x="3109800" y="5281074"/>
            <a:ext cx="466498" cy="445983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C3F9C035-0D68-675C-4F20-BA9BF178D01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5400000">
            <a:off x="3082018" y="2236364"/>
            <a:ext cx="466498" cy="445983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866C61A3-E659-B409-427B-A0BEFA9DA19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V="1">
            <a:off x="9932195" y="2793097"/>
            <a:ext cx="921544" cy="85834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AC73B63-64D1-3D36-BBA6-F61D57B14F44}"/>
              </a:ext>
            </a:extLst>
          </p:cNvPr>
          <p:cNvSpPr txBox="1"/>
          <p:nvPr/>
        </p:nvSpPr>
        <p:spPr>
          <a:xfrm>
            <a:off x="10077057" y="2773968"/>
            <a:ext cx="776682" cy="330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［</a:t>
            </a:r>
            <a:r>
              <a:rPr kumimoji="1" lang="en-US" altLang="ja-JP" sz="4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kids </a:t>
            </a:r>
            <a:r>
              <a:rPr kumimoji="1" lang="ja-JP" altLang="en-US" sz="4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カルチャー］</a:t>
            </a:r>
            <a:endParaRPr kumimoji="1" lang="en-US" altLang="ja-JP" sz="4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七田式</a:t>
            </a: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42E6F6F4-3C2F-251D-6750-3046E84E4E7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V="1">
            <a:off x="5369658" y="1501714"/>
            <a:ext cx="1073942" cy="85834"/>
          </a:xfrm>
          <a:prstGeom prst="rect">
            <a:avLst/>
          </a:prstGeom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09885F0-A119-2AA8-395A-72940C7BF20D}"/>
              </a:ext>
            </a:extLst>
          </p:cNvPr>
          <p:cNvSpPr txBox="1"/>
          <p:nvPr/>
        </p:nvSpPr>
        <p:spPr>
          <a:xfrm>
            <a:off x="5300928" y="1460241"/>
            <a:ext cx="7048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アミティー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E5F3D3E-7D30-8AF1-2153-341AE7AAAACF}"/>
              </a:ext>
            </a:extLst>
          </p:cNvPr>
          <p:cNvSpPr txBox="1"/>
          <p:nvPr/>
        </p:nvSpPr>
        <p:spPr>
          <a:xfrm>
            <a:off x="7074193" y="1390554"/>
            <a:ext cx="600074" cy="253916"/>
          </a:xfrm>
          <a:prstGeom prst="rect">
            <a:avLst/>
          </a:prstGeom>
          <a:solidFill>
            <a:srgbClr val="B0CC7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3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［パーソナルジム］</a:t>
            </a:r>
            <a:endParaRPr lang="en-US" altLang="ja-JP" sz="3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lang="ja-JP" altLang="en-US" sz="5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かたぎり塾</a:t>
            </a:r>
            <a:endParaRPr lang="en-US" altLang="ja-JP" sz="5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sz="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2A3295DE-AFAB-6310-49A6-4C6C277E627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812294" y="2626378"/>
            <a:ext cx="736600" cy="246871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97FD0B2B-4475-68C5-1F07-18D3DE3F85E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45045" y="5063125"/>
            <a:ext cx="1763384" cy="590998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8ECD0A3-2059-0433-DB5D-A8BF7C90EF63}"/>
              </a:ext>
            </a:extLst>
          </p:cNvPr>
          <p:cNvSpPr txBox="1"/>
          <p:nvPr/>
        </p:nvSpPr>
        <p:spPr>
          <a:xfrm>
            <a:off x="6387794" y="5208834"/>
            <a:ext cx="1107996" cy="29238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sz="5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[</a:t>
            </a:r>
            <a:r>
              <a:rPr lang="ja-JP" altLang="en-US" sz="5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オフィス </a:t>
            </a:r>
            <a:r>
              <a:rPr lang="en-US" altLang="ja-JP" sz="5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]</a:t>
            </a:r>
            <a:endParaRPr kumimoji="1" lang="en-US" altLang="ja-JP" sz="5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東急コミュニティー</a:t>
            </a:r>
            <a:endParaRPr kumimoji="1" lang="en-US" altLang="ja-JP" sz="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7AB8B02F-7369-F008-783F-7133070FC26E}"/>
              </a:ext>
            </a:extLst>
          </p:cNvPr>
          <p:cNvSpPr txBox="1"/>
          <p:nvPr/>
        </p:nvSpPr>
        <p:spPr>
          <a:xfrm>
            <a:off x="6739057" y="2575688"/>
            <a:ext cx="825867" cy="31880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[ </a:t>
            </a:r>
            <a:r>
              <a:rPr lang="ja-JP" altLang="en-US" sz="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都筑子育て支援センター </a:t>
            </a:r>
            <a:r>
              <a:rPr lang="en-US" altLang="ja-JP" sz="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]</a:t>
            </a:r>
            <a:endParaRPr kumimoji="1" lang="en-US" altLang="ja-JP" sz="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ポポラ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62187A32-320F-8DD8-FDE4-AD5064C4071A}"/>
              </a:ext>
            </a:extLst>
          </p:cNvPr>
          <p:cNvSpPr/>
          <p:nvPr/>
        </p:nvSpPr>
        <p:spPr>
          <a:xfrm>
            <a:off x="3738564" y="1242017"/>
            <a:ext cx="393838" cy="384212"/>
          </a:xfrm>
          <a:prstGeom prst="rect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6B3D6B4-928D-68D4-713B-5FC9FC5C7BBC}"/>
              </a:ext>
            </a:extLst>
          </p:cNvPr>
          <p:cNvSpPr/>
          <p:nvPr/>
        </p:nvSpPr>
        <p:spPr>
          <a:xfrm>
            <a:off x="3593306" y="1243638"/>
            <a:ext cx="141871" cy="384212"/>
          </a:xfrm>
          <a:prstGeom prst="rect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41F3E57-72B8-0CBD-F341-FBB60950996C}"/>
              </a:ext>
            </a:extLst>
          </p:cNvPr>
          <p:cNvSpPr txBox="1"/>
          <p:nvPr/>
        </p:nvSpPr>
        <p:spPr>
          <a:xfrm>
            <a:off x="3601487" y="1167951"/>
            <a:ext cx="530915" cy="16158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ja-JP" altLang="en-US" sz="450" b="1" dirty="0"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（従業員用）</a:t>
            </a:r>
            <a:endParaRPr kumimoji="1" lang="en-US" altLang="ja-JP" sz="450" b="1" dirty="0"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A582FA0A-C125-E583-94B3-11CA5C0C73C8}"/>
              </a:ext>
            </a:extLst>
          </p:cNvPr>
          <p:cNvSpPr/>
          <p:nvPr/>
        </p:nvSpPr>
        <p:spPr>
          <a:xfrm>
            <a:off x="3593306" y="1521879"/>
            <a:ext cx="141871" cy="103590"/>
          </a:xfrm>
          <a:prstGeom prst="rect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CC5472E2-94DE-9ED0-D097-A867868DA49C}"/>
              </a:ext>
            </a:extLst>
          </p:cNvPr>
          <p:cNvSpPr/>
          <p:nvPr/>
        </p:nvSpPr>
        <p:spPr>
          <a:xfrm flipH="1">
            <a:off x="3713268" y="1552574"/>
            <a:ext cx="45719" cy="45719"/>
          </a:xfrm>
          <a:prstGeom prst="rect">
            <a:avLst/>
          </a:prstGeom>
          <a:solidFill>
            <a:srgbClr val="C2C6B7"/>
          </a:solidFill>
          <a:ln w="28575">
            <a:solidFill>
              <a:srgbClr val="C2C6B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46A68A0E-17F5-38BB-42EF-FD5F4952D2D7}"/>
              </a:ext>
            </a:extLst>
          </p:cNvPr>
          <p:cNvSpPr txBox="1"/>
          <p:nvPr/>
        </p:nvSpPr>
        <p:spPr>
          <a:xfrm>
            <a:off x="3537157" y="1248742"/>
            <a:ext cx="253916" cy="2788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4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煙</a:t>
            </a:r>
            <a:r>
              <a:rPr kumimoji="1" lang="ja-JP" altLang="en-US" sz="4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喫所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1551D376-1133-F7F5-0FEC-ADE885817128}"/>
              </a:ext>
            </a:extLst>
          </p:cNvPr>
          <p:cNvSpPr txBox="1"/>
          <p:nvPr/>
        </p:nvSpPr>
        <p:spPr>
          <a:xfrm>
            <a:off x="3805589" y="1302717"/>
            <a:ext cx="253916" cy="2788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4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休憩室</a:t>
            </a:r>
            <a:endParaRPr kumimoji="1" lang="ja-JP" altLang="en-US" sz="4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50" name="図 49">
            <a:extLst>
              <a:ext uri="{FF2B5EF4-FFF2-40B4-BE49-F238E27FC236}">
                <a16:creationId xmlns:a16="http://schemas.microsoft.com/office/drawing/2014/main" id="{41F10D36-539B-11EC-F732-2A9B84C7269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736186" y="2813187"/>
            <a:ext cx="590400" cy="410756"/>
          </a:xfrm>
          <a:prstGeom prst="rect">
            <a:avLst/>
          </a:prstGeom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5CA41D3D-E00A-D303-DFC7-F4A10566668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127876" y="2809712"/>
            <a:ext cx="576986" cy="500016"/>
          </a:xfrm>
          <a:prstGeom prst="rect">
            <a:avLst/>
          </a:prstGeom>
        </p:spPr>
      </p:pic>
      <p:pic>
        <p:nvPicPr>
          <p:cNvPr id="62" name="図 61">
            <a:extLst>
              <a:ext uri="{FF2B5EF4-FFF2-40B4-BE49-F238E27FC236}">
                <a16:creationId xmlns:a16="http://schemas.microsoft.com/office/drawing/2014/main" id="{DBFD19B6-213E-506B-23F9-63F334481C9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359094" y="2966163"/>
            <a:ext cx="143382" cy="115329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0C88C73F-8086-536B-31DB-FA7E39F7B1F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908075" y="2550718"/>
            <a:ext cx="484892" cy="258994"/>
          </a:xfrm>
          <a:prstGeom prst="rect">
            <a:avLst/>
          </a:prstGeom>
        </p:spPr>
      </p:pic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B9419712-1D5A-F8FF-F2CC-37F2C68C6F8E}"/>
              </a:ext>
            </a:extLst>
          </p:cNvPr>
          <p:cNvCxnSpPr/>
          <p:nvPr/>
        </p:nvCxnSpPr>
        <p:spPr>
          <a:xfrm>
            <a:off x="7720010" y="2112170"/>
            <a:ext cx="0" cy="127635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A170E263-C9B3-3F8C-17BF-5EF2291B1EDB}"/>
              </a:ext>
            </a:extLst>
          </p:cNvPr>
          <p:cNvCxnSpPr>
            <a:cxnSpLocks/>
          </p:cNvCxnSpPr>
          <p:nvPr/>
        </p:nvCxnSpPr>
        <p:spPr>
          <a:xfrm>
            <a:off x="8343264" y="2919354"/>
            <a:ext cx="0" cy="316977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48511FA5-5370-6272-5F0C-7491677FCB70}"/>
              </a:ext>
            </a:extLst>
          </p:cNvPr>
          <p:cNvSpPr txBox="1"/>
          <p:nvPr/>
        </p:nvSpPr>
        <p:spPr>
          <a:xfrm>
            <a:off x="7676209" y="2590869"/>
            <a:ext cx="857927" cy="44364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[ </a:t>
            </a:r>
            <a:r>
              <a:rPr lang="ja-JP" altLang="en-US" sz="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不動産</a:t>
            </a:r>
            <a:r>
              <a:rPr lang="en-US" altLang="ja-JP" sz="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]</a:t>
            </a:r>
            <a:endParaRPr kumimoji="1" lang="en-US" altLang="ja-JP" sz="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ウスイホーム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5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</a:t>
            </a:r>
            <a:r>
              <a:rPr kumimoji="1" lang="ja-JP" altLang="en-US" sz="5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5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1" lang="ja-JP" altLang="en-US" sz="5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ja-JP" altLang="en-US" sz="5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開業予定</a:t>
            </a:r>
            <a:endParaRPr kumimoji="1" lang="en-US" altLang="ja-JP" sz="5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3031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10"/>
          <p:cNvSpPr txBox="1">
            <a:spLocks noChangeArrowheads="1"/>
          </p:cNvSpPr>
          <p:nvPr/>
        </p:nvSpPr>
        <p:spPr bwMode="auto">
          <a:xfrm>
            <a:off x="1337507" y="1045397"/>
            <a:ext cx="9480555" cy="498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株式会社横浜都市みらい</a:t>
            </a: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リーシング事業部　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お問合せメール　</a:t>
            </a: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　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  <a:hlinkClick r:id="rId3"/>
              </a:rPr>
              <a:t>contact-ytm.leasing@ytmirai.co.jp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〒</a:t>
            </a:r>
            <a:r>
              <a:rPr lang="en-US" altLang="ja-JP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224-0006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横浜市都筑区荏田東四丁目</a:t>
            </a:r>
            <a:r>
              <a:rPr lang="en-US" altLang="ja-JP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</a:t>
            </a:r>
            <a:r>
              <a:rPr lang="ja-JP" altLang="en-US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番</a:t>
            </a:r>
            <a:r>
              <a:rPr lang="en-US" altLang="ja-JP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</a:t>
            </a:r>
            <a:r>
              <a:rPr lang="ja-JP" altLang="en-US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号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TEL</a:t>
            </a:r>
            <a:r>
              <a:rPr lang="ja-JP" altLang="en-US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： </a:t>
            </a:r>
            <a:r>
              <a:rPr lang="en-US" altLang="ja-JP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045-943-2488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FAX</a:t>
            </a:r>
            <a:r>
              <a:rPr lang="ja-JP" altLang="en-US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： </a:t>
            </a:r>
            <a:r>
              <a:rPr lang="en-US" altLang="ja-JP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045-943-2482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URL</a:t>
            </a:r>
            <a:r>
              <a:rPr lang="ja-JP" altLang="en-US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： </a:t>
            </a:r>
            <a:r>
              <a:rPr lang="en-US" altLang="ja-JP" sz="2000" spc="100" dirty="0">
                <a:latin typeface="BIZ UDゴシック" panose="020B0400000000000000" pitchFamily="49" charset="-128"/>
                <a:ea typeface="BIZ UDゴシック" panose="020B0400000000000000" pitchFamily="49" charset="-128"/>
                <a:hlinkClick r:id="rId4"/>
              </a:rPr>
              <a:t>https://www.ytmirai.co.jp/</a:t>
            </a:r>
            <a:endParaRPr lang="en-US" altLang="ja-JP" sz="2000" spc="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1056147" y="194334"/>
            <a:ext cx="10080000" cy="360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ショッピングタウンあいたい　　～ 問合せ先 ～</a:t>
            </a:r>
          </a:p>
        </p:txBody>
      </p:sp>
    </p:spTree>
    <p:extLst>
      <p:ext uri="{BB962C8B-B14F-4D97-AF65-F5344CB8AC3E}">
        <p14:creationId xmlns:p14="http://schemas.microsoft.com/office/powerpoint/2010/main" val="889589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15165</TotalTime>
  <Words>422</Words>
  <Application>Microsoft Office PowerPoint</Application>
  <PresentationFormat>ワイド画面</PresentationFormat>
  <Paragraphs>133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3" baseType="lpstr">
      <vt:lpstr>Adobe Fan Heiti Std B</vt:lpstr>
      <vt:lpstr>BIZ UDPゴシック</vt:lpstr>
      <vt:lpstr>BIZ UDゴシック</vt:lpstr>
      <vt:lpstr>HG丸ｺﾞｼｯｸM-PRO</vt:lpstr>
      <vt:lpstr>Microsoft YaHei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株式会社横浜都市みらい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ショッピングタウンあいたい リニューアル計画</dc:title>
  <dc:creator>AutoBVT</dc:creator>
  <cp:lastModifiedBy>春原 啓治郎</cp:lastModifiedBy>
  <cp:revision>683</cp:revision>
  <cp:lastPrinted>2024-03-29T05:26:15Z</cp:lastPrinted>
  <dcterms:created xsi:type="dcterms:W3CDTF">2016-04-14T04:48:04Z</dcterms:created>
  <dcterms:modified xsi:type="dcterms:W3CDTF">2025-08-12T04:29:52Z</dcterms:modified>
</cp:coreProperties>
</file>